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8" r:id="rId2"/>
    <p:sldId id="259" r:id="rId3"/>
    <p:sldId id="265" r:id="rId4"/>
    <p:sldId id="263" r:id="rId5"/>
    <p:sldId id="257" r:id="rId6"/>
    <p:sldId id="274" r:id="rId7"/>
    <p:sldId id="262" r:id="rId8"/>
    <p:sldId id="276" r:id="rId9"/>
    <p:sldId id="275" r:id="rId10"/>
    <p:sldId id="264" r:id="rId11"/>
    <p:sldId id="271" r:id="rId12"/>
    <p:sldId id="269" r:id="rId13"/>
    <p:sldId id="268" r:id="rId14"/>
    <p:sldId id="270" r:id="rId15"/>
    <p:sldId id="277" r:id="rId16"/>
    <p:sldId id="278" r:id="rId17"/>
    <p:sldId id="279" r:id="rId18"/>
    <p:sldId id="28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9A0202-A3D5-4650-9C90-1524938C8A92}" type="doc">
      <dgm:prSet loTypeId="urn:microsoft.com/office/officeart/2005/8/layout/default" loCatId="list" qsTypeId="urn:microsoft.com/office/officeart/2005/8/quickstyle/simple5" qsCatId="simple" csTypeId="urn:microsoft.com/office/officeart/2005/8/colors/accent1_2" csCatId="accent1" phldr="1"/>
      <dgm:spPr/>
      <dgm:t>
        <a:bodyPr/>
        <a:lstStyle/>
        <a:p>
          <a:endParaRPr lang="en-IN"/>
        </a:p>
      </dgm:t>
    </dgm:pt>
    <dgm:pt modelId="{E45993FD-919C-4AB5-B416-78AC4CE46246}">
      <dgm:prSet phldrT="[Text]"/>
      <dgm:spPr/>
      <dgm:t>
        <a:bodyPr/>
        <a:lstStyle/>
        <a:p>
          <a:pPr>
            <a:buFont typeface="Arial" panose="020B0604020202020204" pitchFamily="34" charset="0"/>
            <a:buChar char="•"/>
          </a:pPr>
          <a:r>
            <a:rPr lang="en-US" b="1" dirty="0">
              <a:latin typeface="Corbel Light" panose="020B0303020204020204" pitchFamily="34" charset="0"/>
            </a:rPr>
            <a:t>Zirconium Oxide Plant</a:t>
          </a:r>
          <a:endParaRPr lang="en-IN" dirty="0"/>
        </a:p>
      </dgm:t>
    </dgm:pt>
    <dgm:pt modelId="{D393D0EC-C88B-4E08-8A38-A0B6E4EDCB8F}" type="parTrans" cxnId="{9FCAADE4-2C3B-49E3-919C-9966A3FABB7C}">
      <dgm:prSet/>
      <dgm:spPr/>
      <dgm:t>
        <a:bodyPr/>
        <a:lstStyle/>
        <a:p>
          <a:endParaRPr lang="en-IN"/>
        </a:p>
      </dgm:t>
    </dgm:pt>
    <dgm:pt modelId="{1C3BAE41-3F13-4A25-A59E-08F1B0E0CA03}" type="sibTrans" cxnId="{9FCAADE4-2C3B-49E3-919C-9966A3FABB7C}">
      <dgm:prSet/>
      <dgm:spPr/>
      <dgm:t>
        <a:bodyPr/>
        <a:lstStyle/>
        <a:p>
          <a:endParaRPr lang="en-IN"/>
        </a:p>
      </dgm:t>
    </dgm:pt>
    <dgm:pt modelId="{0906A09D-A4C8-4055-9333-00917CB8FC8D}">
      <dgm:prSet/>
      <dgm:spPr/>
      <dgm:t>
        <a:bodyPr/>
        <a:lstStyle/>
        <a:p>
          <a:r>
            <a:rPr lang="en-US" b="1">
              <a:latin typeface="Corbel Light" panose="020B0303020204020204" pitchFamily="34" charset="0"/>
            </a:rPr>
            <a:t>Zirconium Sponge Plant</a:t>
          </a:r>
          <a:endParaRPr lang="en-US" b="1" dirty="0">
            <a:latin typeface="Corbel Light" panose="020B0303020204020204" pitchFamily="34" charset="0"/>
          </a:endParaRPr>
        </a:p>
      </dgm:t>
    </dgm:pt>
    <dgm:pt modelId="{4479AD17-F5B8-4CB9-B0BA-CD9CECE737BD}" type="parTrans" cxnId="{0805108A-BEB8-4E88-99E7-462EA9A6DB6D}">
      <dgm:prSet/>
      <dgm:spPr/>
      <dgm:t>
        <a:bodyPr/>
        <a:lstStyle/>
        <a:p>
          <a:endParaRPr lang="en-IN"/>
        </a:p>
      </dgm:t>
    </dgm:pt>
    <dgm:pt modelId="{EC8CABA6-801B-441F-94EF-2CE94F21D764}" type="sibTrans" cxnId="{0805108A-BEB8-4E88-99E7-462EA9A6DB6D}">
      <dgm:prSet/>
      <dgm:spPr/>
      <dgm:t>
        <a:bodyPr/>
        <a:lstStyle/>
        <a:p>
          <a:endParaRPr lang="en-IN"/>
        </a:p>
      </dgm:t>
    </dgm:pt>
    <dgm:pt modelId="{43C75CE8-84F9-448B-AC25-814112C09F5A}">
      <dgm:prSet/>
      <dgm:spPr/>
      <dgm:t>
        <a:bodyPr/>
        <a:lstStyle/>
        <a:p>
          <a:r>
            <a:rPr lang="en-US" b="1">
              <a:latin typeface="Corbel Light" panose="020B0303020204020204" pitchFamily="34" charset="0"/>
            </a:rPr>
            <a:t>Melt Shop Plant</a:t>
          </a:r>
          <a:endParaRPr lang="en-US" b="1" dirty="0">
            <a:latin typeface="Corbel Light" panose="020B0303020204020204" pitchFamily="34" charset="0"/>
          </a:endParaRPr>
        </a:p>
      </dgm:t>
    </dgm:pt>
    <dgm:pt modelId="{DA7940A1-E3D0-4434-83E7-3CD5FA82CC32}" type="parTrans" cxnId="{2751CC95-01E7-4603-8E65-AB97FE937111}">
      <dgm:prSet/>
      <dgm:spPr/>
      <dgm:t>
        <a:bodyPr/>
        <a:lstStyle/>
        <a:p>
          <a:endParaRPr lang="en-IN"/>
        </a:p>
      </dgm:t>
    </dgm:pt>
    <dgm:pt modelId="{2E19F48E-3189-4053-9E76-BD73B82F170C}" type="sibTrans" cxnId="{2751CC95-01E7-4603-8E65-AB97FE937111}">
      <dgm:prSet/>
      <dgm:spPr/>
      <dgm:t>
        <a:bodyPr/>
        <a:lstStyle/>
        <a:p>
          <a:endParaRPr lang="en-IN"/>
        </a:p>
      </dgm:t>
    </dgm:pt>
    <dgm:pt modelId="{B9576A19-4FF3-4557-883C-BD60E3B47F51}">
      <dgm:prSet/>
      <dgm:spPr/>
      <dgm:t>
        <a:bodyPr/>
        <a:lstStyle/>
        <a:p>
          <a:r>
            <a:rPr lang="en-US" b="1">
              <a:latin typeface="Corbel Light" panose="020B0303020204020204" pitchFamily="34" charset="0"/>
            </a:rPr>
            <a:t>Extrusion and Piercing Plant</a:t>
          </a:r>
          <a:endParaRPr lang="en-US" b="1" dirty="0">
            <a:latin typeface="Corbel Light" panose="020B0303020204020204" pitchFamily="34" charset="0"/>
          </a:endParaRPr>
        </a:p>
      </dgm:t>
    </dgm:pt>
    <dgm:pt modelId="{42C9B4B3-28A9-42C9-BD8A-F4F1B5EC8FB8}" type="parTrans" cxnId="{A12E31F5-2F02-4A60-A1A5-65983C391B93}">
      <dgm:prSet/>
      <dgm:spPr/>
      <dgm:t>
        <a:bodyPr/>
        <a:lstStyle/>
        <a:p>
          <a:endParaRPr lang="en-IN"/>
        </a:p>
      </dgm:t>
    </dgm:pt>
    <dgm:pt modelId="{D80140F2-12E3-4C1C-8C5F-62AF41990705}" type="sibTrans" cxnId="{A12E31F5-2F02-4A60-A1A5-65983C391B93}">
      <dgm:prSet/>
      <dgm:spPr/>
      <dgm:t>
        <a:bodyPr/>
        <a:lstStyle/>
        <a:p>
          <a:endParaRPr lang="en-IN"/>
        </a:p>
      </dgm:t>
    </dgm:pt>
    <dgm:pt modelId="{37B37439-5DFF-4538-98EB-3C82869A7B3D}">
      <dgm:prSet/>
      <dgm:spPr/>
      <dgm:t>
        <a:bodyPr/>
        <a:lstStyle/>
        <a:p>
          <a:r>
            <a:rPr lang="en-US" b="1">
              <a:latin typeface="Corbel Light" panose="020B0303020204020204" pitchFamily="34" charset="0"/>
            </a:rPr>
            <a:t>Zircaloy Fabrication Plant</a:t>
          </a:r>
          <a:endParaRPr lang="en-US" b="1" dirty="0">
            <a:latin typeface="Corbel Light" panose="020B0303020204020204" pitchFamily="34" charset="0"/>
          </a:endParaRPr>
        </a:p>
      </dgm:t>
    </dgm:pt>
    <dgm:pt modelId="{B6E288C5-1AAF-4FDE-B507-2DBCE4CE7DBB}" type="parTrans" cxnId="{6DE86B55-8454-4C12-8E41-5E13ACC03FA3}">
      <dgm:prSet/>
      <dgm:spPr/>
      <dgm:t>
        <a:bodyPr/>
        <a:lstStyle/>
        <a:p>
          <a:endParaRPr lang="en-IN"/>
        </a:p>
      </dgm:t>
    </dgm:pt>
    <dgm:pt modelId="{9B639EB9-0B75-48CA-BF42-C8A904EBF2EC}" type="sibTrans" cxnId="{6DE86B55-8454-4C12-8E41-5E13ACC03FA3}">
      <dgm:prSet/>
      <dgm:spPr/>
      <dgm:t>
        <a:bodyPr/>
        <a:lstStyle/>
        <a:p>
          <a:endParaRPr lang="en-IN"/>
        </a:p>
      </dgm:t>
    </dgm:pt>
    <dgm:pt modelId="{979A50CE-D14B-4347-A763-58E746F6C9B1}">
      <dgm:prSet/>
      <dgm:spPr/>
      <dgm:t>
        <a:bodyPr/>
        <a:lstStyle/>
        <a:p>
          <a:r>
            <a:rPr lang="en-US" b="1">
              <a:latin typeface="Corbel Light" panose="020B0303020204020204" pitchFamily="34" charset="0"/>
            </a:rPr>
            <a:t>Uranium Oxide Plant</a:t>
          </a:r>
          <a:endParaRPr lang="en-US" b="1" dirty="0">
            <a:latin typeface="Corbel Light" panose="020B0303020204020204" pitchFamily="34" charset="0"/>
          </a:endParaRPr>
        </a:p>
      </dgm:t>
    </dgm:pt>
    <dgm:pt modelId="{9CFB75C7-941B-48A5-A447-69883FC15215}" type="parTrans" cxnId="{634556DB-7DD0-46E9-BEE1-627D6449BD2F}">
      <dgm:prSet/>
      <dgm:spPr/>
      <dgm:t>
        <a:bodyPr/>
        <a:lstStyle/>
        <a:p>
          <a:endParaRPr lang="en-IN"/>
        </a:p>
      </dgm:t>
    </dgm:pt>
    <dgm:pt modelId="{4AC9E703-D094-4592-8AC3-90921C6812D6}" type="sibTrans" cxnId="{634556DB-7DD0-46E9-BEE1-627D6449BD2F}">
      <dgm:prSet/>
      <dgm:spPr/>
      <dgm:t>
        <a:bodyPr/>
        <a:lstStyle/>
        <a:p>
          <a:endParaRPr lang="en-IN"/>
        </a:p>
      </dgm:t>
    </dgm:pt>
    <dgm:pt modelId="{0537DB90-280D-49BA-9C59-F051163413AE}">
      <dgm:prSet/>
      <dgm:spPr/>
      <dgm:t>
        <a:bodyPr/>
        <a:lstStyle/>
        <a:p>
          <a:r>
            <a:rPr lang="en-US" b="1">
              <a:latin typeface="Corbel Light" panose="020B0303020204020204" pitchFamily="34" charset="0"/>
            </a:rPr>
            <a:t>Ceramic Fuel Fabrication Plant</a:t>
          </a:r>
          <a:endParaRPr lang="en-US" b="1" dirty="0">
            <a:latin typeface="Corbel Light" panose="020B0303020204020204" pitchFamily="34" charset="0"/>
          </a:endParaRPr>
        </a:p>
      </dgm:t>
    </dgm:pt>
    <dgm:pt modelId="{D79BE9D7-52D4-4995-9CBD-6F17F709EFD9}" type="parTrans" cxnId="{43C363A6-E499-4CD0-8A6A-F9E690265C25}">
      <dgm:prSet/>
      <dgm:spPr/>
      <dgm:t>
        <a:bodyPr/>
        <a:lstStyle/>
        <a:p>
          <a:endParaRPr lang="en-IN"/>
        </a:p>
      </dgm:t>
    </dgm:pt>
    <dgm:pt modelId="{0A06A804-DFE3-4FF8-AEAF-8BC5888A6399}" type="sibTrans" cxnId="{43C363A6-E499-4CD0-8A6A-F9E690265C25}">
      <dgm:prSet/>
      <dgm:spPr/>
      <dgm:t>
        <a:bodyPr/>
        <a:lstStyle/>
        <a:p>
          <a:endParaRPr lang="en-IN"/>
        </a:p>
      </dgm:t>
    </dgm:pt>
    <dgm:pt modelId="{7FAE49FA-E90C-4213-B569-3AD82B26106C}">
      <dgm:prSet/>
      <dgm:spPr/>
      <dgm:t>
        <a:bodyPr/>
        <a:lstStyle/>
        <a:p>
          <a:r>
            <a:rPr lang="en-US" b="1">
              <a:latin typeface="Corbel Light" panose="020B0303020204020204" pitchFamily="34" charset="0"/>
            </a:rPr>
            <a:t>BWR Fuel Fabrication Plant.</a:t>
          </a:r>
          <a:endParaRPr lang="en-US" b="1" dirty="0">
            <a:latin typeface="Corbel Light" panose="020B0303020204020204" pitchFamily="34" charset="0"/>
          </a:endParaRPr>
        </a:p>
      </dgm:t>
    </dgm:pt>
    <dgm:pt modelId="{97669E35-9187-47C0-A1CF-773669686B89}" type="parTrans" cxnId="{F2A4CF83-E599-41FF-95BE-34CAB657AC2C}">
      <dgm:prSet/>
      <dgm:spPr/>
      <dgm:t>
        <a:bodyPr/>
        <a:lstStyle/>
        <a:p>
          <a:endParaRPr lang="en-IN"/>
        </a:p>
      </dgm:t>
    </dgm:pt>
    <dgm:pt modelId="{17025C93-CED4-412A-9CCD-9154D2567C31}" type="sibTrans" cxnId="{F2A4CF83-E599-41FF-95BE-34CAB657AC2C}">
      <dgm:prSet/>
      <dgm:spPr/>
      <dgm:t>
        <a:bodyPr/>
        <a:lstStyle/>
        <a:p>
          <a:endParaRPr lang="en-IN"/>
        </a:p>
      </dgm:t>
    </dgm:pt>
    <dgm:pt modelId="{A3B795B1-58A0-40EF-8F84-511DCC41DC26}">
      <dgm:prSet/>
      <dgm:spPr/>
      <dgm:t>
        <a:bodyPr/>
        <a:lstStyle/>
        <a:p>
          <a:r>
            <a:rPr lang="en-US" b="1">
              <a:latin typeface="Corbel Light" panose="020B0303020204020204" pitchFamily="34" charset="0"/>
            </a:rPr>
            <a:t>Fast Reactor Facility Plant</a:t>
          </a:r>
          <a:endParaRPr lang="en-US" b="1" dirty="0">
            <a:latin typeface="Corbel Light" panose="020B0303020204020204" pitchFamily="34" charset="0"/>
          </a:endParaRPr>
        </a:p>
      </dgm:t>
    </dgm:pt>
    <dgm:pt modelId="{458AF6ED-92F7-45DC-83C6-E8C232890883}" type="parTrans" cxnId="{0E6B92E5-4C4F-4C48-A85E-150036B4234E}">
      <dgm:prSet/>
      <dgm:spPr/>
      <dgm:t>
        <a:bodyPr/>
        <a:lstStyle/>
        <a:p>
          <a:endParaRPr lang="en-IN"/>
        </a:p>
      </dgm:t>
    </dgm:pt>
    <dgm:pt modelId="{FA973A8D-D1ED-4740-8AFF-B8A50C331860}" type="sibTrans" cxnId="{0E6B92E5-4C4F-4C48-A85E-150036B4234E}">
      <dgm:prSet/>
      <dgm:spPr/>
      <dgm:t>
        <a:bodyPr/>
        <a:lstStyle/>
        <a:p>
          <a:endParaRPr lang="en-IN"/>
        </a:p>
      </dgm:t>
    </dgm:pt>
    <dgm:pt modelId="{BE4DF1FA-2B6E-4B52-803F-032DD44E8E6B}">
      <dgm:prSet/>
      <dgm:spPr/>
      <dgm:t>
        <a:bodyPr/>
        <a:lstStyle/>
        <a:p>
          <a:r>
            <a:rPr lang="en-US" b="1">
              <a:latin typeface="Corbel Light" panose="020B0303020204020204" pitchFamily="34" charset="0"/>
            </a:rPr>
            <a:t>Special Materials Plant</a:t>
          </a:r>
          <a:endParaRPr lang="en-US" b="1" dirty="0">
            <a:latin typeface="Corbel Light" panose="020B0303020204020204" pitchFamily="34" charset="0"/>
          </a:endParaRPr>
        </a:p>
      </dgm:t>
    </dgm:pt>
    <dgm:pt modelId="{EEA81A3A-3AB1-4A4C-AE6D-7E67DFAF067F}" type="parTrans" cxnId="{F74C516A-3BFB-4CFC-8632-420C06572643}">
      <dgm:prSet/>
      <dgm:spPr/>
      <dgm:t>
        <a:bodyPr/>
        <a:lstStyle/>
        <a:p>
          <a:endParaRPr lang="en-IN"/>
        </a:p>
      </dgm:t>
    </dgm:pt>
    <dgm:pt modelId="{48EDB797-F812-4A74-A2AC-504D3535C311}" type="sibTrans" cxnId="{F74C516A-3BFB-4CFC-8632-420C06572643}">
      <dgm:prSet/>
      <dgm:spPr/>
      <dgm:t>
        <a:bodyPr/>
        <a:lstStyle/>
        <a:p>
          <a:endParaRPr lang="en-IN"/>
        </a:p>
      </dgm:t>
    </dgm:pt>
    <dgm:pt modelId="{8168BC2D-F27A-408C-9B30-97375ED0E173}">
      <dgm:prSet/>
      <dgm:spPr/>
      <dgm:t>
        <a:bodyPr/>
        <a:lstStyle/>
        <a:p>
          <a:r>
            <a:rPr lang="en-US" b="1">
              <a:latin typeface="Corbel Light" panose="020B0303020204020204" pitchFamily="34" charset="0"/>
            </a:rPr>
            <a:t>Stainless Steel Tube plant</a:t>
          </a:r>
          <a:endParaRPr lang="en-US" b="1" dirty="0">
            <a:latin typeface="Corbel Light" panose="020B0303020204020204" pitchFamily="34" charset="0"/>
          </a:endParaRPr>
        </a:p>
      </dgm:t>
    </dgm:pt>
    <dgm:pt modelId="{312BC581-8863-47B8-815A-7CF9580724C9}" type="parTrans" cxnId="{413E784D-0A1A-4790-A73C-4839B2D2696C}">
      <dgm:prSet/>
      <dgm:spPr/>
      <dgm:t>
        <a:bodyPr/>
        <a:lstStyle/>
        <a:p>
          <a:endParaRPr lang="en-IN"/>
        </a:p>
      </dgm:t>
    </dgm:pt>
    <dgm:pt modelId="{39EC35C6-B0EF-4C15-BB51-7D4150E53AB6}" type="sibTrans" cxnId="{413E784D-0A1A-4790-A73C-4839B2D2696C}">
      <dgm:prSet/>
      <dgm:spPr/>
      <dgm:t>
        <a:bodyPr/>
        <a:lstStyle/>
        <a:p>
          <a:endParaRPr lang="en-IN"/>
        </a:p>
      </dgm:t>
    </dgm:pt>
    <dgm:pt modelId="{870B6792-549E-46E6-BD07-5263DE76E46B}" type="pres">
      <dgm:prSet presAssocID="{9A9A0202-A3D5-4650-9C90-1524938C8A92}" presName="diagram" presStyleCnt="0">
        <dgm:presLayoutVars>
          <dgm:dir/>
          <dgm:resizeHandles val="exact"/>
        </dgm:presLayoutVars>
      </dgm:prSet>
      <dgm:spPr/>
    </dgm:pt>
    <dgm:pt modelId="{FFD5B378-7AAE-41F1-9E15-4B2D99B6C46B}" type="pres">
      <dgm:prSet presAssocID="{E45993FD-919C-4AB5-B416-78AC4CE46246}" presName="node" presStyleLbl="node1" presStyleIdx="0" presStyleCnt="11">
        <dgm:presLayoutVars>
          <dgm:bulletEnabled val="1"/>
        </dgm:presLayoutVars>
      </dgm:prSet>
      <dgm:spPr/>
    </dgm:pt>
    <dgm:pt modelId="{27C5FAA5-0770-4EE2-BA0C-678930992202}" type="pres">
      <dgm:prSet presAssocID="{1C3BAE41-3F13-4A25-A59E-08F1B0E0CA03}" presName="sibTrans" presStyleCnt="0"/>
      <dgm:spPr/>
    </dgm:pt>
    <dgm:pt modelId="{5C9D7059-0C36-4323-870F-BA56A55D6078}" type="pres">
      <dgm:prSet presAssocID="{0906A09D-A4C8-4055-9333-00917CB8FC8D}" presName="node" presStyleLbl="node1" presStyleIdx="1" presStyleCnt="11">
        <dgm:presLayoutVars>
          <dgm:bulletEnabled val="1"/>
        </dgm:presLayoutVars>
      </dgm:prSet>
      <dgm:spPr/>
    </dgm:pt>
    <dgm:pt modelId="{EDA39DBA-1407-4914-A94D-ACB1CA05FF1F}" type="pres">
      <dgm:prSet presAssocID="{EC8CABA6-801B-441F-94EF-2CE94F21D764}" presName="sibTrans" presStyleCnt="0"/>
      <dgm:spPr/>
    </dgm:pt>
    <dgm:pt modelId="{B023644A-133B-4C27-92CD-1E486D9BA2E9}" type="pres">
      <dgm:prSet presAssocID="{43C75CE8-84F9-448B-AC25-814112C09F5A}" presName="node" presStyleLbl="node1" presStyleIdx="2" presStyleCnt="11">
        <dgm:presLayoutVars>
          <dgm:bulletEnabled val="1"/>
        </dgm:presLayoutVars>
      </dgm:prSet>
      <dgm:spPr/>
    </dgm:pt>
    <dgm:pt modelId="{BBE992E9-C0FA-40E3-AF1D-0F0A18593B45}" type="pres">
      <dgm:prSet presAssocID="{2E19F48E-3189-4053-9E76-BD73B82F170C}" presName="sibTrans" presStyleCnt="0"/>
      <dgm:spPr/>
    </dgm:pt>
    <dgm:pt modelId="{687AE7F2-FBDF-4B14-B6A7-CB31A3006A65}" type="pres">
      <dgm:prSet presAssocID="{B9576A19-4FF3-4557-883C-BD60E3B47F51}" presName="node" presStyleLbl="node1" presStyleIdx="3" presStyleCnt="11">
        <dgm:presLayoutVars>
          <dgm:bulletEnabled val="1"/>
        </dgm:presLayoutVars>
      </dgm:prSet>
      <dgm:spPr/>
    </dgm:pt>
    <dgm:pt modelId="{FE62768C-453B-4B38-82E9-86EF0A0A40D9}" type="pres">
      <dgm:prSet presAssocID="{D80140F2-12E3-4C1C-8C5F-62AF41990705}" presName="sibTrans" presStyleCnt="0"/>
      <dgm:spPr/>
    </dgm:pt>
    <dgm:pt modelId="{BD43CA16-2287-4182-B0C5-9D255B2B6F43}" type="pres">
      <dgm:prSet presAssocID="{37B37439-5DFF-4538-98EB-3C82869A7B3D}" presName="node" presStyleLbl="node1" presStyleIdx="4" presStyleCnt="11">
        <dgm:presLayoutVars>
          <dgm:bulletEnabled val="1"/>
        </dgm:presLayoutVars>
      </dgm:prSet>
      <dgm:spPr/>
    </dgm:pt>
    <dgm:pt modelId="{3F3FA4A7-53E0-4E6D-8016-98979059CD54}" type="pres">
      <dgm:prSet presAssocID="{9B639EB9-0B75-48CA-BF42-C8A904EBF2EC}" presName="sibTrans" presStyleCnt="0"/>
      <dgm:spPr/>
    </dgm:pt>
    <dgm:pt modelId="{9A3E0532-7479-40E0-A9FA-755A4CB8BB64}" type="pres">
      <dgm:prSet presAssocID="{979A50CE-D14B-4347-A763-58E746F6C9B1}" presName="node" presStyleLbl="node1" presStyleIdx="5" presStyleCnt="11">
        <dgm:presLayoutVars>
          <dgm:bulletEnabled val="1"/>
        </dgm:presLayoutVars>
      </dgm:prSet>
      <dgm:spPr/>
    </dgm:pt>
    <dgm:pt modelId="{AE00DFBD-EF08-44DE-9B99-ABF8B58EA741}" type="pres">
      <dgm:prSet presAssocID="{4AC9E703-D094-4592-8AC3-90921C6812D6}" presName="sibTrans" presStyleCnt="0"/>
      <dgm:spPr/>
    </dgm:pt>
    <dgm:pt modelId="{3B61BCFD-5BC7-4D4C-B2FD-7154333F9457}" type="pres">
      <dgm:prSet presAssocID="{0537DB90-280D-49BA-9C59-F051163413AE}" presName="node" presStyleLbl="node1" presStyleIdx="6" presStyleCnt="11">
        <dgm:presLayoutVars>
          <dgm:bulletEnabled val="1"/>
        </dgm:presLayoutVars>
      </dgm:prSet>
      <dgm:spPr/>
    </dgm:pt>
    <dgm:pt modelId="{6724D7A9-B880-4433-9B58-ADA080FD6C19}" type="pres">
      <dgm:prSet presAssocID="{0A06A804-DFE3-4FF8-AEAF-8BC5888A6399}" presName="sibTrans" presStyleCnt="0"/>
      <dgm:spPr/>
    </dgm:pt>
    <dgm:pt modelId="{17E62CDA-2B69-409F-AEB2-C5B67ADA72ED}" type="pres">
      <dgm:prSet presAssocID="{7FAE49FA-E90C-4213-B569-3AD82B26106C}" presName="node" presStyleLbl="node1" presStyleIdx="7" presStyleCnt="11">
        <dgm:presLayoutVars>
          <dgm:bulletEnabled val="1"/>
        </dgm:presLayoutVars>
      </dgm:prSet>
      <dgm:spPr/>
    </dgm:pt>
    <dgm:pt modelId="{490AE1E4-EF16-455F-8C2B-EBB1452AD89A}" type="pres">
      <dgm:prSet presAssocID="{17025C93-CED4-412A-9CCD-9154D2567C31}" presName="sibTrans" presStyleCnt="0"/>
      <dgm:spPr/>
    </dgm:pt>
    <dgm:pt modelId="{ECCAFE04-0228-43CE-86A5-7D4AAB963D82}" type="pres">
      <dgm:prSet presAssocID="{A3B795B1-58A0-40EF-8F84-511DCC41DC26}" presName="node" presStyleLbl="node1" presStyleIdx="8" presStyleCnt="11">
        <dgm:presLayoutVars>
          <dgm:bulletEnabled val="1"/>
        </dgm:presLayoutVars>
      </dgm:prSet>
      <dgm:spPr/>
    </dgm:pt>
    <dgm:pt modelId="{5AC159A6-00CE-4A0D-BD66-A0CEC23A4C2E}" type="pres">
      <dgm:prSet presAssocID="{FA973A8D-D1ED-4740-8AFF-B8A50C331860}" presName="sibTrans" presStyleCnt="0"/>
      <dgm:spPr/>
    </dgm:pt>
    <dgm:pt modelId="{037E18FB-976E-4C3E-904F-CF5D1F2D18CA}" type="pres">
      <dgm:prSet presAssocID="{BE4DF1FA-2B6E-4B52-803F-032DD44E8E6B}" presName="node" presStyleLbl="node1" presStyleIdx="9" presStyleCnt="11">
        <dgm:presLayoutVars>
          <dgm:bulletEnabled val="1"/>
        </dgm:presLayoutVars>
      </dgm:prSet>
      <dgm:spPr/>
    </dgm:pt>
    <dgm:pt modelId="{250D7442-214E-4B18-ADAC-08FE2273A5F3}" type="pres">
      <dgm:prSet presAssocID="{48EDB797-F812-4A74-A2AC-504D3535C311}" presName="sibTrans" presStyleCnt="0"/>
      <dgm:spPr/>
    </dgm:pt>
    <dgm:pt modelId="{785B2EF5-EBC5-40F0-A77F-5B37D6EF82D9}" type="pres">
      <dgm:prSet presAssocID="{8168BC2D-F27A-408C-9B30-97375ED0E173}" presName="node" presStyleLbl="node1" presStyleIdx="10" presStyleCnt="11">
        <dgm:presLayoutVars>
          <dgm:bulletEnabled val="1"/>
        </dgm:presLayoutVars>
      </dgm:prSet>
      <dgm:spPr/>
    </dgm:pt>
  </dgm:ptLst>
  <dgm:cxnLst>
    <dgm:cxn modelId="{558BD909-A375-40E7-A016-9757FCAE449D}" type="presOf" srcId="{8168BC2D-F27A-408C-9B30-97375ED0E173}" destId="{785B2EF5-EBC5-40F0-A77F-5B37D6EF82D9}" srcOrd="0" destOrd="0" presId="urn:microsoft.com/office/officeart/2005/8/layout/default"/>
    <dgm:cxn modelId="{39040418-6D3D-4DBE-BD4A-832CF7E5105F}" type="presOf" srcId="{7FAE49FA-E90C-4213-B569-3AD82B26106C}" destId="{17E62CDA-2B69-409F-AEB2-C5B67ADA72ED}" srcOrd="0" destOrd="0" presId="urn:microsoft.com/office/officeart/2005/8/layout/default"/>
    <dgm:cxn modelId="{82461D26-490D-4704-9970-DCB7F4F3193C}" type="presOf" srcId="{A3B795B1-58A0-40EF-8F84-511DCC41DC26}" destId="{ECCAFE04-0228-43CE-86A5-7D4AAB963D82}" srcOrd="0" destOrd="0" presId="urn:microsoft.com/office/officeart/2005/8/layout/default"/>
    <dgm:cxn modelId="{37DE3227-7DB8-4976-A5D8-91BEA0641224}" type="presOf" srcId="{43C75CE8-84F9-448B-AC25-814112C09F5A}" destId="{B023644A-133B-4C27-92CD-1E486D9BA2E9}" srcOrd="0" destOrd="0" presId="urn:microsoft.com/office/officeart/2005/8/layout/default"/>
    <dgm:cxn modelId="{F74C516A-3BFB-4CFC-8632-420C06572643}" srcId="{9A9A0202-A3D5-4650-9C90-1524938C8A92}" destId="{BE4DF1FA-2B6E-4B52-803F-032DD44E8E6B}" srcOrd="9" destOrd="0" parTransId="{EEA81A3A-3AB1-4A4C-AE6D-7E67DFAF067F}" sibTransId="{48EDB797-F812-4A74-A2AC-504D3535C311}"/>
    <dgm:cxn modelId="{7FF3044D-FB25-4D6F-885B-A299E1B625E9}" type="presOf" srcId="{BE4DF1FA-2B6E-4B52-803F-032DD44E8E6B}" destId="{037E18FB-976E-4C3E-904F-CF5D1F2D18CA}" srcOrd="0" destOrd="0" presId="urn:microsoft.com/office/officeart/2005/8/layout/default"/>
    <dgm:cxn modelId="{413E784D-0A1A-4790-A73C-4839B2D2696C}" srcId="{9A9A0202-A3D5-4650-9C90-1524938C8A92}" destId="{8168BC2D-F27A-408C-9B30-97375ED0E173}" srcOrd="10" destOrd="0" parTransId="{312BC581-8863-47B8-815A-7CF9580724C9}" sibTransId="{39EC35C6-B0EF-4C15-BB51-7D4150E53AB6}"/>
    <dgm:cxn modelId="{7DA7786E-FC05-4DF5-ADBA-65F82F2CB97A}" type="presOf" srcId="{B9576A19-4FF3-4557-883C-BD60E3B47F51}" destId="{687AE7F2-FBDF-4B14-B6A7-CB31A3006A65}" srcOrd="0" destOrd="0" presId="urn:microsoft.com/office/officeart/2005/8/layout/default"/>
    <dgm:cxn modelId="{E1613C51-0321-4A45-BA87-227B61E4E115}" type="presOf" srcId="{0537DB90-280D-49BA-9C59-F051163413AE}" destId="{3B61BCFD-5BC7-4D4C-B2FD-7154333F9457}" srcOrd="0" destOrd="0" presId="urn:microsoft.com/office/officeart/2005/8/layout/default"/>
    <dgm:cxn modelId="{6DE86B55-8454-4C12-8E41-5E13ACC03FA3}" srcId="{9A9A0202-A3D5-4650-9C90-1524938C8A92}" destId="{37B37439-5DFF-4538-98EB-3C82869A7B3D}" srcOrd="4" destOrd="0" parTransId="{B6E288C5-1AAF-4FDE-B507-2DBCE4CE7DBB}" sibTransId="{9B639EB9-0B75-48CA-BF42-C8A904EBF2EC}"/>
    <dgm:cxn modelId="{B6471657-DDE7-4CEC-B363-4F86E5A30041}" type="presOf" srcId="{37B37439-5DFF-4538-98EB-3C82869A7B3D}" destId="{BD43CA16-2287-4182-B0C5-9D255B2B6F43}" srcOrd="0" destOrd="0" presId="urn:microsoft.com/office/officeart/2005/8/layout/default"/>
    <dgm:cxn modelId="{F2A4CF83-E599-41FF-95BE-34CAB657AC2C}" srcId="{9A9A0202-A3D5-4650-9C90-1524938C8A92}" destId="{7FAE49FA-E90C-4213-B569-3AD82B26106C}" srcOrd="7" destOrd="0" parTransId="{97669E35-9187-47C0-A1CF-773669686B89}" sibTransId="{17025C93-CED4-412A-9CCD-9154D2567C31}"/>
    <dgm:cxn modelId="{0805108A-BEB8-4E88-99E7-462EA9A6DB6D}" srcId="{9A9A0202-A3D5-4650-9C90-1524938C8A92}" destId="{0906A09D-A4C8-4055-9333-00917CB8FC8D}" srcOrd="1" destOrd="0" parTransId="{4479AD17-F5B8-4CB9-B0BA-CD9CECE737BD}" sibTransId="{EC8CABA6-801B-441F-94EF-2CE94F21D764}"/>
    <dgm:cxn modelId="{2751CC95-01E7-4603-8E65-AB97FE937111}" srcId="{9A9A0202-A3D5-4650-9C90-1524938C8A92}" destId="{43C75CE8-84F9-448B-AC25-814112C09F5A}" srcOrd="2" destOrd="0" parTransId="{DA7940A1-E3D0-4434-83E7-3CD5FA82CC32}" sibTransId="{2E19F48E-3189-4053-9E76-BD73B82F170C}"/>
    <dgm:cxn modelId="{ADCD8D9C-D278-4EDD-AE18-0A9ECC01D6BA}" type="presOf" srcId="{9A9A0202-A3D5-4650-9C90-1524938C8A92}" destId="{870B6792-549E-46E6-BD07-5263DE76E46B}" srcOrd="0" destOrd="0" presId="urn:microsoft.com/office/officeart/2005/8/layout/default"/>
    <dgm:cxn modelId="{43C363A6-E499-4CD0-8A6A-F9E690265C25}" srcId="{9A9A0202-A3D5-4650-9C90-1524938C8A92}" destId="{0537DB90-280D-49BA-9C59-F051163413AE}" srcOrd="6" destOrd="0" parTransId="{D79BE9D7-52D4-4995-9CBD-6F17F709EFD9}" sibTransId="{0A06A804-DFE3-4FF8-AEAF-8BC5888A6399}"/>
    <dgm:cxn modelId="{01098ED1-DF87-4D98-B276-43CB90EA2A2A}" type="presOf" srcId="{0906A09D-A4C8-4055-9333-00917CB8FC8D}" destId="{5C9D7059-0C36-4323-870F-BA56A55D6078}" srcOrd="0" destOrd="0" presId="urn:microsoft.com/office/officeart/2005/8/layout/default"/>
    <dgm:cxn modelId="{BC55B6D7-B8C5-4E4E-9E78-67A50095A824}" type="presOf" srcId="{979A50CE-D14B-4347-A763-58E746F6C9B1}" destId="{9A3E0532-7479-40E0-A9FA-755A4CB8BB64}" srcOrd="0" destOrd="0" presId="urn:microsoft.com/office/officeart/2005/8/layout/default"/>
    <dgm:cxn modelId="{634556DB-7DD0-46E9-BEE1-627D6449BD2F}" srcId="{9A9A0202-A3D5-4650-9C90-1524938C8A92}" destId="{979A50CE-D14B-4347-A763-58E746F6C9B1}" srcOrd="5" destOrd="0" parTransId="{9CFB75C7-941B-48A5-A447-69883FC15215}" sibTransId="{4AC9E703-D094-4592-8AC3-90921C6812D6}"/>
    <dgm:cxn modelId="{9FCAADE4-2C3B-49E3-919C-9966A3FABB7C}" srcId="{9A9A0202-A3D5-4650-9C90-1524938C8A92}" destId="{E45993FD-919C-4AB5-B416-78AC4CE46246}" srcOrd="0" destOrd="0" parTransId="{D393D0EC-C88B-4E08-8A38-A0B6E4EDCB8F}" sibTransId="{1C3BAE41-3F13-4A25-A59E-08F1B0E0CA03}"/>
    <dgm:cxn modelId="{0E6B92E5-4C4F-4C48-A85E-150036B4234E}" srcId="{9A9A0202-A3D5-4650-9C90-1524938C8A92}" destId="{A3B795B1-58A0-40EF-8F84-511DCC41DC26}" srcOrd="8" destOrd="0" parTransId="{458AF6ED-92F7-45DC-83C6-E8C232890883}" sibTransId="{FA973A8D-D1ED-4740-8AFF-B8A50C331860}"/>
    <dgm:cxn modelId="{A12E31F5-2F02-4A60-A1A5-65983C391B93}" srcId="{9A9A0202-A3D5-4650-9C90-1524938C8A92}" destId="{B9576A19-4FF3-4557-883C-BD60E3B47F51}" srcOrd="3" destOrd="0" parTransId="{42C9B4B3-28A9-42C9-BD8A-F4F1B5EC8FB8}" sibTransId="{D80140F2-12E3-4C1C-8C5F-62AF41990705}"/>
    <dgm:cxn modelId="{B3A847FB-7E4C-44EE-995F-9245A4604F00}" type="presOf" srcId="{E45993FD-919C-4AB5-B416-78AC4CE46246}" destId="{FFD5B378-7AAE-41F1-9E15-4B2D99B6C46B}" srcOrd="0" destOrd="0" presId="urn:microsoft.com/office/officeart/2005/8/layout/default"/>
    <dgm:cxn modelId="{1A8333C0-3137-42DB-A8A8-7D674B0ECC7F}" type="presParOf" srcId="{870B6792-549E-46E6-BD07-5263DE76E46B}" destId="{FFD5B378-7AAE-41F1-9E15-4B2D99B6C46B}" srcOrd="0" destOrd="0" presId="urn:microsoft.com/office/officeart/2005/8/layout/default"/>
    <dgm:cxn modelId="{C115F056-C7F0-4B8A-8C1F-A00DC0672E78}" type="presParOf" srcId="{870B6792-549E-46E6-BD07-5263DE76E46B}" destId="{27C5FAA5-0770-4EE2-BA0C-678930992202}" srcOrd="1" destOrd="0" presId="urn:microsoft.com/office/officeart/2005/8/layout/default"/>
    <dgm:cxn modelId="{2DD015D1-A2AC-4100-AEF9-CD90BA11A8F7}" type="presParOf" srcId="{870B6792-549E-46E6-BD07-5263DE76E46B}" destId="{5C9D7059-0C36-4323-870F-BA56A55D6078}" srcOrd="2" destOrd="0" presId="urn:microsoft.com/office/officeart/2005/8/layout/default"/>
    <dgm:cxn modelId="{8FDD3BF3-A5D2-4855-999D-FF2F60E45976}" type="presParOf" srcId="{870B6792-549E-46E6-BD07-5263DE76E46B}" destId="{EDA39DBA-1407-4914-A94D-ACB1CA05FF1F}" srcOrd="3" destOrd="0" presId="urn:microsoft.com/office/officeart/2005/8/layout/default"/>
    <dgm:cxn modelId="{124D78DE-F0E8-4D8D-9848-DED636751CA7}" type="presParOf" srcId="{870B6792-549E-46E6-BD07-5263DE76E46B}" destId="{B023644A-133B-4C27-92CD-1E486D9BA2E9}" srcOrd="4" destOrd="0" presId="urn:microsoft.com/office/officeart/2005/8/layout/default"/>
    <dgm:cxn modelId="{5C196194-7668-431C-8905-257D6D395B02}" type="presParOf" srcId="{870B6792-549E-46E6-BD07-5263DE76E46B}" destId="{BBE992E9-C0FA-40E3-AF1D-0F0A18593B45}" srcOrd="5" destOrd="0" presId="urn:microsoft.com/office/officeart/2005/8/layout/default"/>
    <dgm:cxn modelId="{023DDEC5-24FD-4F52-B270-414E9B467834}" type="presParOf" srcId="{870B6792-549E-46E6-BD07-5263DE76E46B}" destId="{687AE7F2-FBDF-4B14-B6A7-CB31A3006A65}" srcOrd="6" destOrd="0" presId="urn:microsoft.com/office/officeart/2005/8/layout/default"/>
    <dgm:cxn modelId="{665E3468-99FC-4DCA-A133-1D80E510731D}" type="presParOf" srcId="{870B6792-549E-46E6-BD07-5263DE76E46B}" destId="{FE62768C-453B-4B38-82E9-86EF0A0A40D9}" srcOrd="7" destOrd="0" presId="urn:microsoft.com/office/officeart/2005/8/layout/default"/>
    <dgm:cxn modelId="{54C02C54-7330-46B3-A353-9B0BBE9D6453}" type="presParOf" srcId="{870B6792-549E-46E6-BD07-5263DE76E46B}" destId="{BD43CA16-2287-4182-B0C5-9D255B2B6F43}" srcOrd="8" destOrd="0" presId="urn:microsoft.com/office/officeart/2005/8/layout/default"/>
    <dgm:cxn modelId="{F4BD74F2-E57F-4922-961A-2E55159F1D87}" type="presParOf" srcId="{870B6792-549E-46E6-BD07-5263DE76E46B}" destId="{3F3FA4A7-53E0-4E6D-8016-98979059CD54}" srcOrd="9" destOrd="0" presId="urn:microsoft.com/office/officeart/2005/8/layout/default"/>
    <dgm:cxn modelId="{82A3F663-70D7-4C86-9679-540FD21E4EDE}" type="presParOf" srcId="{870B6792-549E-46E6-BD07-5263DE76E46B}" destId="{9A3E0532-7479-40E0-A9FA-755A4CB8BB64}" srcOrd="10" destOrd="0" presId="urn:microsoft.com/office/officeart/2005/8/layout/default"/>
    <dgm:cxn modelId="{617C4FCF-C4F7-48F5-83D1-BBC14FA1C92E}" type="presParOf" srcId="{870B6792-549E-46E6-BD07-5263DE76E46B}" destId="{AE00DFBD-EF08-44DE-9B99-ABF8B58EA741}" srcOrd="11" destOrd="0" presId="urn:microsoft.com/office/officeart/2005/8/layout/default"/>
    <dgm:cxn modelId="{639A7B98-1D79-43A7-ACF4-2F880653DCCE}" type="presParOf" srcId="{870B6792-549E-46E6-BD07-5263DE76E46B}" destId="{3B61BCFD-5BC7-4D4C-B2FD-7154333F9457}" srcOrd="12" destOrd="0" presId="urn:microsoft.com/office/officeart/2005/8/layout/default"/>
    <dgm:cxn modelId="{04207B93-7B93-4557-994B-0DA57BC471B5}" type="presParOf" srcId="{870B6792-549E-46E6-BD07-5263DE76E46B}" destId="{6724D7A9-B880-4433-9B58-ADA080FD6C19}" srcOrd="13" destOrd="0" presId="urn:microsoft.com/office/officeart/2005/8/layout/default"/>
    <dgm:cxn modelId="{7AD534F5-4CB9-4195-B0D8-02BBF5A1C56F}" type="presParOf" srcId="{870B6792-549E-46E6-BD07-5263DE76E46B}" destId="{17E62CDA-2B69-409F-AEB2-C5B67ADA72ED}" srcOrd="14" destOrd="0" presId="urn:microsoft.com/office/officeart/2005/8/layout/default"/>
    <dgm:cxn modelId="{B63A6F06-0C20-42E8-AA37-918F21DC6501}" type="presParOf" srcId="{870B6792-549E-46E6-BD07-5263DE76E46B}" destId="{490AE1E4-EF16-455F-8C2B-EBB1452AD89A}" srcOrd="15" destOrd="0" presId="urn:microsoft.com/office/officeart/2005/8/layout/default"/>
    <dgm:cxn modelId="{E8958029-C54E-404E-B10D-18B179946A93}" type="presParOf" srcId="{870B6792-549E-46E6-BD07-5263DE76E46B}" destId="{ECCAFE04-0228-43CE-86A5-7D4AAB963D82}" srcOrd="16" destOrd="0" presId="urn:microsoft.com/office/officeart/2005/8/layout/default"/>
    <dgm:cxn modelId="{A6345AAF-14F4-41F8-835F-2DFADFACA591}" type="presParOf" srcId="{870B6792-549E-46E6-BD07-5263DE76E46B}" destId="{5AC159A6-00CE-4A0D-BD66-A0CEC23A4C2E}" srcOrd="17" destOrd="0" presId="urn:microsoft.com/office/officeart/2005/8/layout/default"/>
    <dgm:cxn modelId="{478313ED-3BD2-484B-AA7B-2D5789B58359}" type="presParOf" srcId="{870B6792-549E-46E6-BD07-5263DE76E46B}" destId="{037E18FB-976E-4C3E-904F-CF5D1F2D18CA}" srcOrd="18" destOrd="0" presId="urn:microsoft.com/office/officeart/2005/8/layout/default"/>
    <dgm:cxn modelId="{9F92A579-6D92-415F-8149-8BDFA32A5588}" type="presParOf" srcId="{870B6792-549E-46E6-BD07-5263DE76E46B}" destId="{250D7442-214E-4B18-ADAC-08FE2273A5F3}" srcOrd="19" destOrd="0" presId="urn:microsoft.com/office/officeart/2005/8/layout/default"/>
    <dgm:cxn modelId="{3A702801-7237-4358-B4F5-DD7F8DC92CED}" type="presParOf" srcId="{870B6792-549E-46E6-BD07-5263DE76E46B}" destId="{785B2EF5-EBC5-40F0-A77F-5B37D6EF82D9}" srcOrd="2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D5B378-7AAE-41F1-9E15-4B2D99B6C46B}">
      <dsp:nvSpPr>
        <dsp:cNvPr id="0" name=""/>
        <dsp:cNvSpPr/>
      </dsp:nvSpPr>
      <dsp:spPr>
        <a:xfrm>
          <a:off x="2408" y="621873"/>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Font typeface="Arial" panose="020B0604020202020204" pitchFamily="34" charset="0"/>
            <a:buNone/>
          </a:pPr>
          <a:r>
            <a:rPr lang="en-US" sz="2300" b="1" kern="1200" dirty="0">
              <a:latin typeface="Corbel Light" panose="020B0303020204020204" pitchFamily="34" charset="0"/>
            </a:rPr>
            <a:t>Zirconium Oxide Plant</a:t>
          </a:r>
          <a:endParaRPr lang="en-IN" sz="2300" kern="1200" dirty="0"/>
        </a:p>
      </dsp:txBody>
      <dsp:txXfrm>
        <a:off x="2408" y="621873"/>
        <a:ext cx="1910655" cy="1146393"/>
      </dsp:txXfrm>
    </dsp:sp>
    <dsp:sp modelId="{5C9D7059-0C36-4323-870F-BA56A55D6078}">
      <dsp:nvSpPr>
        <dsp:cNvPr id="0" name=""/>
        <dsp:cNvSpPr/>
      </dsp:nvSpPr>
      <dsp:spPr>
        <a:xfrm>
          <a:off x="2104129" y="621873"/>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Zirconium Sponge Plant</a:t>
          </a:r>
          <a:endParaRPr lang="en-US" sz="2300" b="1" kern="1200" dirty="0">
            <a:latin typeface="Corbel Light" panose="020B0303020204020204" pitchFamily="34" charset="0"/>
          </a:endParaRPr>
        </a:p>
      </dsp:txBody>
      <dsp:txXfrm>
        <a:off x="2104129" y="621873"/>
        <a:ext cx="1910655" cy="1146393"/>
      </dsp:txXfrm>
    </dsp:sp>
    <dsp:sp modelId="{B023644A-133B-4C27-92CD-1E486D9BA2E9}">
      <dsp:nvSpPr>
        <dsp:cNvPr id="0" name=""/>
        <dsp:cNvSpPr/>
      </dsp:nvSpPr>
      <dsp:spPr>
        <a:xfrm>
          <a:off x="4205850" y="621873"/>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Melt Shop Plant</a:t>
          </a:r>
          <a:endParaRPr lang="en-US" sz="2300" b="1" kern="1200" dirty="0">
            <a:latin typeface="Corbel Light" panose="020B0303020204020204" pitchFamily="34" charset="0"/>
          </a:endParaRPr>
        </a:p>
      </dsp:txBody>
      <dsp:txXfrm>
        <a:off x="4205850" y="621873"/>
        <a:ext cx="1910655" cy="1146393"/>
      </dsp:txXfrm>
    </dsp:sp>
    <dsp:sp modelId="{687AE7F2-FBDF-4B14-B6A7-CB31A3006A65}">
      <dsp:nvSpPr>
        <dsp:cNvPr id="0" name=""/>
        <dsp:cNvSpPr/>
      </dsp:nvSpPr>
      <dsp:spPr>
        <a:xfrm>
          <a:off x="6307571" y="621873"/>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Extrusion and Piercing Plant</a:t>
          </a:r>
          <a:endParaRPr lang="en-US" sz="2300" b="1" kern="1200" dirty="0">
            <a:latin typeface="Corbel Light" panose="020B0303020204020204" pitchFamily="34" charset="0"/>
          </a:endParaRPr>
        </a:p>
      </dsp:txBody>
      <dsp:txXfrm>
        <a:off x="6307571" y="621873"/>
        <a:ext cx="1910655" cy="1146393"/>
      </dsp:txXfrm>
    </dsp:sp>
    <dsp:sp modelId="{BD43CA16-2287-4182-B0C5-9D255B2B6F43}">
      <dsp:nvSpPr>
        <dsp:cNvPr id="0" name=""/>
        <dsp:cNvSpPr/>
      </dsp:nvSpPr>
      <dsp:spPr>
        <a:xfrm>
          <a:off x="2408" y="1959332"/>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Zircaloy Fabrication Plant</a:t>
          </a:r>
          <a:endParaRPr lang="en-US" sz="2300" b="1" kern="1200" dirty="0">
            <a:latin typeface="Corbel Light" panose="020B0303020204020204" pitchFamily="34" charset="0"/>
          </a:endParaRPr>
        </a:p>
      </dsp:txBody>
      <dsp:txXfrm>
        <a:off x="2408" y="1959332"/>
        <a:ext cx="1910655" cy="1146393"/>
      </dsp:txXfrm>
    </dsp:sp>
    <dsp:sp modelId="{9A3E0532-7479-40E0-A9FA-755A4CB8BB64}">
      <dsp:nvSpPr>
        <dsp:cNvPr id="0" name=""/>
        <dsp:cNvSpPr/>
      </dsp:nvSpPr>
      <dsp:spPr>
        <a:xfrm>
          <a:off x="2104129" y="1959332"/>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Uranium Oxide Plant</a:t>
          </a:r>
          <a:endParaRPr lang="en-US" sz="2300" b="1" kern="1200" dirty="0">
            <a:latin typeface="Corbel Light" panose="020B0303020204020204" pitchFamily="34" charset="0"/>
          </a:endParaRPr>
        </a:p>
      </dsp:txBody>
      <dsp:txXfrm>
        <a:off x="2104129" y="1959332"/>
        <a:ext cx="1910655" cy="1146393"/>
      </dsp:txXfrm>
    </dsp:sp>
    <dsp:sp modelId="{3B61BCFD-5BC7-4D4C-B2FD-7154333F9457}">
      <dsp:nvSpPr>
        <dsp:cNvPr id="0" name=""/>
        <dsp:cNvSpPr/>
      </dsp:nvSpPr>
      <dsp:spPr>
        <a:xfrm>
          <a:off x="4205850" y="1959332"/>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Ceramic Fuel Fabrication Plant</a:t>
          </a:r>
          <a:endParaRPr lang="en-US" sz="2300" b="1" kern="1200" dirty="0">
            <a:latin typeface="Corbel Light" panose="020B0303020204020204" pitchFamily="34" charset="0"/>
          </a:endParaRPr>
        </a:p>
      </dsp:txBody>
      <dsp:txXfrm>
        <a:off x="4205850" y="1959332"/>
        <a:ext cx="1910655" cy="1146393"/>
      </dsp:txXfrm>
    </dsp:sp>
    <dsp:sp modelId="{17E62CDA-2B69-409F-AEB2-C5B67ADA72ED}">
      <dsp:nvSpPr>
        <dsp:cNvPr id="0" name=""/>
        <dsp:cNvSpPr/>
      </dsp:nvSpPr>
      <dsp:spPr>
        <a:xfrm>
          <a:off x="6307571" y="1959332"/>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BWR Fuel Fabrication Plant.</a:t>
          </a:r>
          <a:endParaRPr lang="en-US" sz="2300" b="1" kern="1200" dirty="0">
            <a:latin typeface="Corbel Light" panose="020B0303020204020204" pitchFamily="34" charset="0"/>
          </a:endParaRPr>
        </a:p>
      </dsp:txBody>
      <dsp:txXfrm>
        <a:off x="6307571" y="1959332"/>
        <a:ext cx="1910655" cy="1146393"/>
      </dsp:txXfrm>
    </dsp:sp>
    <dsp:sp modelId="{ECCAFE04-0228-43CE-86A5-7D4AAB963D82}">
      <dsp:nvSpPr>
        <dsp:cNvPr id="0" name=""/>
        <dsp:cNvSpPr/>
      </dsp:nvSpPr>
      <dsp:spPr>
        <a:xfrm>
          <a:off x="1053268" y="3296791"/>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Fast Reactor Facility Plant</a:t>
          </a:r>
          <a:endParaRPr lang="en-US" sz="2300" b="1" kern="1200" dirty="0">
            <a:latin typeface="Corbel Light" panose="020B0303020204020204" pitchFamily="34" charset="0"/>
          </a:endParaRPr>
        </a:p>
      </dsp:txBody>
      <dsp:txXfrm>
        <a:off x="1053268" y="3296791"/>
        <a:ext cx="1910655" cy="1146393"/>
      </dsp:txXfrm>
    </dsp:sp>
    <dsp:sp modelId="{037E18FB-976E-4C3E-904F-CF5D1F2D18CA}">
      <dsp:nvSpPr>
        <dsp:cNvPr id="0" name=""/>
        <dsp:cNvSpPr/>
      </dsp:nvSpPr>
      <dsp:spPr>
        <a:xfrm>
          <a:off x="3154990" y="3296791"/>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Special Materials Plant</a:t>
          </a:r>
          <a:endParaRPr lang="en-US" sz="2300" b="1" kern="1200" dirty="0">
            <a:latin typeface="Corbel Light" panose="020B0303020204020204" pitchFamily="34" charset="0"/>
          </a:endParaRPr>
        </a:p>
      </dsp:txBody>
      <dsp:txXfrm>
        <a:off x="3154990" y="3296791"/>
        <a:ext cx="1910655" cy="1146393"/>
      </dsp:txXfrm>
    </dsp:sp>
    <dsp:sp modelId="{785B2EF5-EBC5-40F0-A77F-5B37D6EF82D9}">
      <dsp:nvSpPr>
        <dsp:cNvPr id="0" name=""/>
        <dsp:cNvSpPr/>
      </dsp:nvSpPr>
      <dsp:spPr>
        <a:xfrm>
          <a:off x="5256711" y="3296791"/>
          <a:ext cx="1910655" cy="1146393"/>
        </a:xfrm>
        <a:prstGeom prst="rect">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a:latin typeface="Corbel Light" panose="020B0303020204020204" pitchFamily="34" charset="0"/>
            </a:rPr>
            <a:t>Stainless Steel Tube plant</a:t>
          </a:r>
          <a:endParaRPr lang="en-US" sz="2300" b="1" kern="1200" dirty="0">
            <a:latin typeface="Corbel Light" panose="020B0303020204020204" pitchFamily="34" charset="0"/>
          </a:endParaRPr>
        </a:p>
      </dsp:txBody>
      <dsp:txXfrm>
        <a:off x="5256711" y="3296791"/>
        <a:ext cx="1910655" cy="114639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10.png>
</file>

<file path=ppt/media/image2.png>
</file>

<file path=ppt/media/image3.png>
</file>

<file path=ppt/media/image4.png>
</file>

<file path=ppt/media/image5.jp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23FEA57E-7C1A-457B-A4CD-5DCEB057B502}" type="datetime1">
              <a:rPr lang="en-US" smtClean="0"/>
              <a:t>11/2/2022</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r>
              <a:rPr lang="en-US"/>
              <a:t>Sample Footer Text</a:t>
            </a:r>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F8E28480-1C08-4458-AD97-0283E6FFD09D}" type="slidenum">
              <a:rPr lang="en-US" smtClean="0"/>
              <a:t>‹#›</a:t>
            </a:fld>
            <a:endParaRPr lang="en-US" dirty="0"/>
          </a:p>
        </p:txBody>
      </p:sp>
    </p:spTree>
    <p:extLst>
      <p:ext uri="{BB962C8B-B14F-4D97-AF65-F5344CB8AC3E}">
        <p14:creationId xmlns:p14="http://schemas.microsoft.com/office/powerpoint/2010/main" val="2250140674"/>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789749-A4CD-447F-8298-2B7988C91CEA}" type="datetime1">
              <a:rPr lang="en-US" smtClean="0"/>
              <a:t>11/2/2022</a:t>
            </a:fld>
            <a:endParaRPr lang="en-US"/>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863693686"/>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0444D3-C0BA-4587-A56C-581AB9F841BE}" type="datetime1">
              <a:rPr lang="en-US" smtClean="0"/>
              <a:t>11/2/2022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5880640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1AF2CE-4F37-411C-A3EE-BBBE223265BF}" type="datetime1">
              <a:rPr lang="en-US" smtClean="0"/>
              <a:t>11/2/2022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99703098"/>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6083D4-708C-4BB5-B4FD-30CE9FA12FD5}" type="datetime1">
              <a:rPr lang="en-US" smtClean="0"/>
              <a:t>11/2/2022</a:t>
            </a:fld>
            <a:endParaRPr lang="en-US"/>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81824766"/>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D239B2-65BC-4C2A-A62B-3EABFE9590E4}" type="datetime1">
              <a:rPr lang="en-US" smtClean="0"/>
              <a:t>11/2/2022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7157665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E05F5A-E4A3-476F-A89E-C2B73F2431E4}" type="datetime1">
              <a:rPr lang="en-US" smtClean="0"/>
              <a:t>11/2/2022</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87670517"/>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761515-4A26-4F31-9F61-5A10B1FABBFC}" type="datetime1">
              <a:rPr lang="en-US" smtClean="0"/>
              <a:t>11/2/2022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36620043"/>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75DC65-7D1F-4BAB-9695-F7E734143E14}" type="datetime1">
              <a:rPr lang="en-US" smtClean="0"/>
              <a:t>11/2/2022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455423615"/>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7E624077-BD55-4036-8E92-6558FDF3B653}" type="datetime1">
              <a:rPr lang="en-US" smtClean="0"/>
              <a:t>11/2/2022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F8E28480-1C08-4458-AD97-0283E6FFD09D}" type="slidenum">
              <a:rPr lang="en-US" smtClean="0"/>
              <a:t>‹#›</a:t>
            </a:fld>
            <a:endParaRPr lang="en-US"/>
          </a:p>
        </p:txBody>
      </p:sp>
    </p:spTree>
    <p:extLst>
      <p:ext uri="{BB962C8B-B14F-4D97-AF65-F5344CB8AC3E}">
        <p14:creationId xmlns:p14="http://schemas.microsoft.com/office/powerpoint/2010/main" val="3522440010"/>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04225F2-7107-4609-BCC2-77C63064A5E8}" type="datetime1">
              <a:rPr lang="en-US" smtClean="0"/>
              <a:t>11/2/2022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r>
              <a:rPr lang="en-US"/>
              <a:t>Sample Footer Text</a:t>
            </a:r>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F8E28480-1C08-4458-AD97-0283E6FFD09D}" type="slidenum">
              <a:rPr lang="en-US" smtClean="0"/>
              <a:t>‹#›</a:t>
            </a:fld>
            <a:endParaRPr lang="en-US"/>
          </a:p>
        </p:txBody>
      </p:sp>
    </p:spTree>
    <p:extLst>
      <p:ext uri="{BB962C8B-B14F-4D97-AF65-F5344CB8AC3E}">
        <p14:creationId xmlns:p14="http://schemas.microsoft.com/office/powerpoint/2010/main" val="1310249125"/>
      </p:ext>
    </p:extLst>
  </p:cSld>
  <p:clrMapOvr>
    <a:overrideClrMapping bg1="lt1" tx1="dk1" bg2="lt2" tx2="dk2" accent1="accent1" accent2="accent2" accent3="accent3" accent4="accent4" accent5="accent5" accent6="accent6" hlink="hlink" folHlink="folHlink"/>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D3FE42E8-8B57-452D-A122-4DCE9AC771EF}" type="datetime1">
              <a:rPr lang="en-US" smtClean="0"/>
              <a:t>11/2/2022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154681588"/>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ransition spd="slow">
    <p:wipe/>
  </p:transition>
  <p:hf sldNum="0"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B9A78C-ACBA-6704-5B0D-AF14BAC15C7E}"/>
              </a:ext>
            </a:extLst>
          </p:cNvPr>
          <p:cNvSpPr txBox="1"/>
          <p:nvPr/>
        </p:nvSpPr>
        <p:spPr>
          <a:xfrm>
            <a:off x="363071" y="513189"/>
            <a:ext cx="11322424" cy="1323439"/>
          </a:xfrm>
          <a:prstGeom prst="rect">
            <a:avLst/>
          </a:prstGeom>
          <a:noFill/>
        </p:spPr>
        <p:txBody>
          <a:bodyPr wrap="square">
            <a:spAutoFit/>
          </a:bodyPr>
          <a:lstStyle/>
          <a:p>
            <a:pPr algn="ctr"/>
            <a:r>
              <a:rPr lang="en-IN" sz="4000" b="1" dirty="0">
                <a:effectLst/>
                <a:latin typeface="Corbel Light" panose="020B0303020204020204" pitchFamily="34" charset="0"/>
                <a:ea typeface="Yu Gothic UI Semilight" panose="020B0400000000000000" pitchFamily="34" charset="-128"/>
              </a:rPr>
              <a:t>STUDY OF PARAMETERS OF ZIRCALOY METAL FORMING PROCESSES</a:t>
            </a:r>
            <a:endParaRPr lang="en-IN" sz="1600" dirty="0">
              <a:effectLst/>
              <a:latin typeface="Corbel Light" panose="020B0303020204020204" pitchFamily="34" charset="0"/>
              <a:ea typeface="Yu Gothic UI Semilight" panose="020B0400000000000000" pitchFamily="34" charset="-128"/>
            </a:endParaRPr>
          </a:p>
        </p:txBody>
      </p:sp>
      <p:sp>
        <p:nvSpPr>
          <p:cNvPr id="5" name="TextBox 4">
            <a:extLst>
              <a:ext uri="{FF2B5EF4-FFF2-40B4-BE49-F238E27FC236}">
                <a16:creationId xmlns:a16="http://schemas.microsoft.com/office/drawing/2014/main" id="{23F5C4A6-2F09-4388-220F-03B35D5B6D07}"/>
              </a:ext>
            </a:extLst>
          </p:cNvPr>
          <p:cNvSpPr txBox="1"/>
          <p:nvPr/>
        </p:nvSpPr>
        <p:spPr>
          <a:xfrm>
            <a:off x="363071" y="4314145"/>
            <a:ext cx="11322424" cy="1015663"/>
          </a:xfrm>
          <a:prstGeom prst="rect">
            <a:avLst/>
          </a:prstGeom>
          <a:noFill/>
        </p:spPr>
        <p:txBody>
          <a:bodyPr wrap="square">
            <a:spAutoFit/>
          </a:bodyPr>
          <a:lstStyle/>
          <a:p>
            <a:pPr algn="ctr"/>
            <a:r>
              <a:rPr lang="en-IN" sz="2800" b="1" dirty="0">
                <a:effectLst/>
                <a:latin typeface="Corbel Light" panose="020B0303020204020204" pitchFamily="34" charset="0"/>
                <a:ea typeface="Times New Roman" panose="02020603050405020304" pitchFamily="18" charset="0"/>
              </a:rPr>
              <a:t>Nuclear Fuel Complex</a:t>
            </a:r>
            <a:br>
              <a:rPr lang="en-IN" sz="2000" dirty="0">
                <a:effectLst/>
                <a:latin typeface="Corbel Light" panose="020B0303020204020204" pitchFamily="34" charset="0"/>
                <a:ea typeface="Times New Roman" panose="02020603050405020304" pitchFamily="18" charset="0"/>
              </a:rPr>
            </a:br>
            <a:r>
              <a:rPr lang="en-IN" sz="1600" b="0" dirty="0">
                <a:effectLst/>
                <a:latin typeface="Corbel Light" panose="020B0303020204020204" pitchFamily="34" charset="0"/>
                <a:ea typeface="Times New Roman" panose="02020603050405020304" pitchFamily="18" charset="0"/>
              </a:rPr>
              <a:t>Department of Atomic Energy</a:t>
            </a:r>
            <a:br>
              <a:rPr lang="en-IN" sz="1600" b="0" dirty="0">
                <a:effectLst/>
                <a:latin typeface="Corbel Light" panose="020B0303020204020204" pitchFamily="34" charset="0"/>
                <a:ea typeface="Times New Roman" panose="02020603050405020304" pitchFamily="18" charset="0"/>
              </a:rPr>
            </a:br>
            <a:r>
              <a:rPr lang="en-IN" sz="1600" b="0" dirty="0">
                <a:effectLst/>
                <a:latin typeface="Corbel Light" panose="020B0303020204020204" pitchFamily="34" charset="0"/>
                <a:ea typeface="Times New Roman" panose="02020603050405020304" pitchFamily="18" charset="0"/>
              </a:rPr>
              <a:t>Government of India</a:t>
            </a:r>
            <a:endParaRPr lang="en-US" dirty="0">
              <a:latin typeface="Corbel Light" panose="020B0303020204020204" pitchFamily="34" charset="0"/>
            </a:endParaRPr>
          </a:p>
        </p:txBody>
      </p:sp>
      <p:pic>
        <p:nvPicPr>
          <p:cNvPr id="6" name="Picture 5">
            <a:extLst>
              <a:ext uri="{FF2B5EF4-FFF2-40B4-BE49-F238E27FC236}">
                <a16:creationId xmlns:a16="http://schemas.microsoft.com/office/drawing/2014/main" id="{2C9CC846-F743-7DA4-1361-820304AF9DF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Effect>
                      <a14:saturation sat="200000"/>
                    </a14:imgEffect>
                    <a14:imgEffect>
                      <a14:brightnessContrast bright="-40000" contrast="40000"/>
                    </a14:imgEffect>
                  </a14:imgLayer>
                </a14:imgProps>
              </a:ext>
            </a:extLst>
          </a:blip>
          <a:stretch>
            <a:fillRect/>
          </a:stretch>
        </p:blipFill>
        <p:spPr>
          <a:xfrm>
            <a:off x="5212708" y="2690995"/>
            <a:ext cx="1623150" cy="1623150"/>
          </a:xfrm>
          <a:prstGeom prst="rect">
            <a:avLst/>
          </a:prstGeom>
        </p:spPr>
      </p:pic>
      <p:sp>
        <p:nvSpPr>
          <p:cNvPr id="9" name="TextBox 8">
            <a:extLst>
              <a:ext uri="{FF2B5EF4-FFF2-40B4-BE49-F238E27FC236}">
                <a16:creationId xmlns:a16="http://schemas.microsoft.com/office/drawing/2014/main" id="{2AF252F5-0928-B9FF-DF59-E8ADC8CE405D}"/>
              </a:ext>
            </a:extLst>
          </p:cNvPr>
          <p:cNvSpPr txBox="1"/>
          <p:nvPr/>
        </p:nvSpPr>
        <p:spPr>
          <a:xfrm>
            <a:off x="363071" y="1959080"/>
            <a:ext cx="11322424" cy="584775"/>
          </a:xfrm>
          <a:prstGeom prst="rect">
            <a:avLst/>
          </a:prstGeom>
          <a:noFill/>
        </p:spPr>
        <p:txBody>
          <a:bodyPr wrap="square">
            <a:spAutoFit/>
          </a:bodyPr>
          <a:lstStyle/>
          <a:p>
            <a:pPr algn="ctr"/>
            <a:r>
              <a:rPr lang="en-IN" sz="1600" b="0" dirty="0">
                <a:latin typeface="Corbel Light" panose="020B0303020204020204" pitchFamily="34" charset="0"/>
                <a:ea typeface="Times New Roman" panose="02020603050405020304" pitchFamily="18" charset="0"/>
              </a:rPr>
              <a:t>Under the guidance of</a:t>
            </a:r>
          </a:p>
          <a:p>
            <a:pPr algn="ctr"/>
            <a:r>
              <a:rPr lang="en-IN" sz="1600" b="1" dirty="0">
                <a:latin typeface="Corbel Light" panose="020B0303020204020204" pitchFamily="34" charset="0"/>
                <a:ea typeface="Times New Roman" panose="02020603050405020304" pitchFamily="18" charset="0"/>
              </a:rPr>
              <a:t>Shri. M. CHAITANYA REDDY</a:t>
            </a:r>
            <a:endParaRPr lang="en-US" dirty="0">
              <a:latin typeface="Corbel Light" panose="020B0303020204020204" pitchFamily="34" charset="0"/>
            </a:endParaRPr>
          </a:p>
        </p:txBody>
      </p:sp>
      <p:sp>
        <p:nvSpPr>
          <p:cNvPr id="12" name="TextBox 11">
            <a:extLst>
              <a:ext uri="{FF2B5EF4-FFF2-40B4-BE49-F238E27FC236}">
                <a16:creationId xmlns:a16="http://schemas.microsoft.com/office/drawing/2014/main" id="{DF1761A0-8299-BC7C-AE75-BBCEA422EDDD}"/>
              </a:ext>
            </a:extLst>
          </p:cNvPr>
          <p:cNvSpPr txBox="1"/>
          <p:nvPr/>
        </p:nvSpPr>
        <p:spPr>
          <a:xfrm>
            <a:off x="363071" y="5715103"/>
            <a:ext cx="11322424" cy="784830"/>
          </a:xfrm>
          <a:prstGeom prst="rect">
            <a:avLst/>
          </a:prstGeom>
          <a:noFill/>
        </p:spPr>
        <p:txBody>
          <a:bodyPr wrap="square">
            <a:spAutoFit/>
          </a:bodyPr>
          <a:lstStyle/>
          <a:p>
            <a:pPr algn="ctr"/>
            <a:r>
              <a:rPr lang="en-IN" sz="1500" dirty="0">
                <a:effectLst/>
                <a:ea typeface="Yu Gothic UI Semilight" panose="020B0400000000000000" pitchFamily="34" charset="-128"/>
              </a:rPr>
              <a:t>B. Sri Vardhan</a:t>
            </a:r>
          </a:p>
          <a:p>
            <a:pPr algn="ctr"/>
            <a:r>
              <a:rPr lang="en-IN" sz="1500" dirty="0">
                <a:solidFill>
                  <a:schemeClr val="tx1">
                    <a:lumMod val="95000"/>
                    <a:lumOff val="5000"/>
                  </a:schemeClr>
                </a:solidFill>
                <a:ea typeface="Yu Gothic UI Semilight" panose="020B0400000000000000" pitchFamily="34" charset="-128"/>
                <a:cs typeface="Calibri" panose="020F0502020204030204" pitchFamily="34" charset="0"/>
              </a:rPr>
              <a:t>198034</a:t>
            </a:r>
          </a:p>
          <a:p>
            <a:pPr algn="ctr"/>
            <a:r>
              <a:rPr lang="en-IN" sz="1500" dirty="0">
                <a:ea typeface="Yu Gothic UI Semilight" panose="020B0400000000000000" pitchFamily="34" charset="-128"/>
              </a:rPr>
              <a:t>Material Science and Engineering</a:t>
            </a:r>
            <a:endParaRPr lang="en-US" sz="1500" dirty="0">
              <a:ea typeface="Yu Gothic UI Semilight" panose="020B0400000000000000" pitchFamily="34" charset="-128"/>
            </a:endParaRPr>
          </a:p>
        </p:txBody>
      </p:sp>
    </p:spTree>
    <p:extLst>
      <p:ext uri="{BB962C8B-B14F-4D97-AF65-F5344CB8AC3E}">
        <p14:creationId xmlns:p14="http://schemas.microsoft.com/office/powerpoint/2010/main" val="737168988"/>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0599F84-6CFC-D473-A0E4-D15E7FA32DC5}"/>
              </a:ext>
            </a:extLst>
          </p:cNvPr>
          <p:cNvSpPr txBox="1"/>
          <p:nvPr/>
        </p:nvSpPr>
        <p:spPr>
          <a:xfrm>
            <a:off x="1720645" y="1840042"/>
            <a:ext cx="8908026" cy="3486211"/>
          </a:xfrm>
          <a:prstGeom prst="rect">
            <a:avLst/>
          </a:prstGeom>
          <a:noFill/>
        </p:spPr>
        <p:txBody>
          <a:bodyPr wrap="square">
            <a:spAutoFit/>
          </a:bodyPr>
          <a:lstStyle/>
          <a:p>
            <a:pPr marL="86995" marR="755015" indent="-6350">
              <a:lnSpc>
                <a:spcPct val="107000"/>
              </a:lnSpc>
              <a:spcAft>
                <a:spcPts val="620"/>
              </a:spcAft>
            </a:pPr>
            <a:r>
              <a:rPr lang="en-IN"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process of plastically deforming metal by passing it between rolls. In rolling, the metal is taken into rolls by friction and subsequently compressed to obtain the final shape. </a:t>
            </a:r>
            <a:endParaRPr lang="en-GB"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marL="86995" marR="755015" indent="-6350">
              <a:lnSpc>
                <a:spcPct val="107000"/>
              </a:lnSpc>
              <a:spcAft>
                <a:spcPts val="620"/>
              </a:spcAft>
            </a:pPr>
            <a:r>
              <a:rPr lang="en-GB" sz="2800" dirty="0">
                <a:solidFill>
                  <a:schemeClr val="accent1"/>
                </a:solidFill>
                <a:effectLst/>
                <a:latin typeface="Calibri" panose="020F0502020204030204" pitchFamily="34" charset="0"/>
                <a:ea typeface="Calibri" panose="020F0502020204030204" pitchFamily="34" charset="0"/>
                <a:cs typeface="Calibri" panose="020F0502020204030204" pitchFamily="34" charset="0"/>
              </a:rPr>
              <a:t>Principle </a:t>
            </a:r>
            <a:endParaRPr lang="en-IN" sz="2800" dirty="0">
              <a:solidFill>
                <a:schemeClr val="accent1"/>
              </a:solidFill>
              <a:effectLst/>
              <a:latin typeface="Calibri" panose="020F0502020204030204" pitchFamily="34" charset="0"/>
              <a:ea typeface="Calibri" panose="020F0502020204030204" pitchFamily="34" charset="0"/>
              <a:cs typeface="Calibri" panose="020F0502020204030204" pitchFamily="34" charset="0"/>
            </a:endParaRPr>
          </a:p>
          <a:p>
            <a:pPr marL="86995" marR="833755" indent="-6350" algn="just">
              <a:lnSpc>
                <a:spcPct val="110000"/>
              </a:lnSpc>
              <a:spcAft>
                <a:spcPts val="560"/>
              </a:spcAft>
            </a:pPr>
            <a:r>
              <a:rPr lang="en-IN"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Using plasma arc melting, the metal is melted under inert gas atmosphere (usually Helium or Argon) in a pressure range between 400 – 1,200 mbar abs. The plasma arc torch column provides the heat source with maximum temperatures well above 15,000 K. Under these process conditions evaporation of alloying elements can be suppressed and complex alloy compositions can be produced. </a:t>
            </a:r>
          </a:p>
          <a:p>
            <a:pPr marL="86995" marR="833755" indent="-6350" algn="just">
              <a:lnSpc>
                <a:spcPct val="110000"/>
              </a:lnSpc>
              <a:spcAft>
                <a:spcPts val="560"/>
              </a:spcAft>
            </a:pPr>
            <a:endParaRPr lang="en-IN" dirty="0">
              <a:solidFill>
                <a:srgbClr val="000000"/>
              </a:solidFill>
              <a:effectLst/>
              <a:ea typeface="Calibri" panose="020F0502020204030204" pitchFamily="34" charset="0"/>
            </a:endParaRPr>
          </a:p>
        </p:txBody>
      </p:sp>
      <p:sp>
        <p:nvSpPr>
          <p:cNvPr id="6" name="TextBox 5">
            <a:extLst>
              <a:ext uri="{FF2B5EF4-FFF2-40B4-BE49-F238E27FC236}">
                <a16:creationId xmlns:a16="http://schemas.microsoft.com/office/drawing/2014/main" id="{D596ACDB-9144-13B9-6388-E81EAA069DA7}"/>
              </a:ext>
            </a:extLst>
          </p:cNvPr>
          <p:cNvSpPr txBox="1"/>
          <p:nvPr/>
        </p:nvSpPr>
        <p:spPr>
          <a:xfrm>
            <a:off x="862058" y="823861"/>
            <a:ext cx="6096000" cy="707886"/>
          </a:xfrm>
          <a:prstGeom prst="rect">
            <a:avLst/>
          </a:prstGeom>
          <a:noFill/>
        </p:spPr>
        <p:txBody>
          <a:bodyPr wrap="square">
            <a:spAutoFit/>
          </a:bodyPr>
          <a:lstStyle/>
          <a:p>
            <a:r>
              <a:rPr lang="en-US" sz="4000" b="1" u="sng" dirty="0">
                <a:solidFill>
                  <a:schemeClr val="accent1"/>
                </a:solidFill>
                <a:latin typeface="Corbel Light" panose="020B0303020204020204" pitchFamily="34" charset="0"/>
              </a:rPr>
              <a:t>ROLLING</a:t>
            </a:r>
            <a:endParaRPr lang="en-IN" sz="4000" b="1" u="sng" dirty="0">
              <a:solidFill>
                <a:schemeClr val="accent1"/>
              </a:solidFill>
              <a:latin typeface="Corbel Light" panose="020B0303020204020204" pitchFamily="34" charset="0"/>
            </a:endParaRPr>
          </a:p>
        </p:txBody>
      </p:sp>
    </p:spTree>
    <p:extLst>
      <p:ext uri="{BB962C8B-B14F-4D97-AF65-F5344CB8AC3E}">
        <p14:creationId xmlns:p14="http://schemas.microsoft.com/office/powerpoint/2010/main" val="425001513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6E070-FFD2-23AA-4316-DBEEDC490B80}"/>
              </a:ext>
            </a:extLst>
          </p:cNvPr>
          <p:cNvSpPr>
            <a:spLocks noGrp="1"/>
          </p:cNvSpPr>
          <p:nvPr>
            <p:ph type="title"/>
          </p:nvPr>
        </p:nvSpPr>
        <p:spPr/>
        <p:txBody>
          <a:bodyPr/>
          <a:lstStyle/>
          <a:p>
            <a:endParaRPr lang="en-IN"/>
          </a:p>
        </p:txBody>
      </p:sp>
      <p:sp>
        <p:nvSpPr>
          <p:cNvPr id="4" name="Text Placeholder 3">
            <a:extLst>
              <a:ext uri="{FF2B5EF4-FFF2-40B4-BE49-F238E27FC236}">
                <a16:creationId xmlns:a16="http://schemas.microsoft.com/office/drawing/2014/main" id="{05396E71-927E-CC0B-F304-EAA253F3622F}"/>
              </a:ext>
            </a:extLst>
          </p:cNvPr>
          <p:cNvSpPr>
            <a:spLocks noGrp="1"/>
          </p:cNvSpPr>
          <p:nvPr>
            <p:ph type="body" sz="half" idx="2"/>
          </p:nvPr>
        </p:nvSpPr>
        <p:spPr/>
        <p:txBody>
          <a:bodyPr/>
          <a:lstStyle/>
          <a:p>
            <a:endParaRPr lang="en-IN"/>
          </a:p>
        </p:txBody>
      </p:sp>
      <p:pic>
        <p:nvPicPr>
          <p:cNvPr id="10" name="Picture Placeholder 9">
            <a:extLst>
              <a:ext uri="{FF2B5EF4-FFF2-40B4-BE49-F238E27FC236}">
                <a16:creationId xmlns:a16="http://schemas.microsoft.com/office/drawing/2014/main" id="{BB54FBEC-BA82-1770-2322-96BB0A59298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3014" t="10981" r="46618" b="7932"/>
          <a:stretch/>
        </p:blipFill>
        <p:spPr>
          <a:xfrm rot="16200000">
            <a:off x="8184080" y="1585688"/>
            <a:ext cx="2483220" cy="46770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Placeholder 9">
            <a:extLst>
              <a:ext uri="{FF2B5EF4-FFF2-40B4-BE49-F238E27FC236}">
                <a16:creationId xmlns:a16="http://schemas.microsoft.com/office/drawing/2014/main" id="{577B5736-F39B-FB3A-7C5E-B3240F665B73}"/>
              </a:ext>
            </a:extLst>
          </p:cNvPr>
          <p:cNvPicPr>
            <a:picLocks noChangeAspect="1"/>
          </p:cNvPicPr>
          <p:nvPr/>
        </p:nvPicPr>
        <p:blipFill rotWithShape="1">
          <a:blip r:embed="rId2">
            <a:extLst>
              <a:ext uri="{28A0092B-C50C-407E-A947-70E740481C1C}">
                <a14:useLocalDpi xmlns:a14="http://schemas.microsoft.com/office/drawing/2010/main" val="0"/>
              </a:ext>
            </a:extLst>
          </a:blip>
          <a:srcRect l="67669" t="10981" r="12794" b="7932"/>
          <a:stretch/>
        </p:blipFill>
        <p:spPr>
          <a:xfrm rot="16200000">
            <a:off x="5000232" y="-1070551"/>
            <a:ext cx="2381927" cy="46770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Placeholder 9">
            <a:extLst>
              <a:ext uri="{FF2B5EF4-FFF2-40B4-BE49-F238E27FC236}">
                <a16:creationId xmlns:a16="http://schemas.microsoft.com/office/drawing/2014/main" id="{5B5FBEA2-22A2-4C15-4290-2C29B929CA8F}"/>
              </a:ext>
            </a:extLst>
          </p:cNvPr>
          <p:cNvPicPr>
            <a:picLocks noChangeAspect="1"/>
          </p:cNvPicPr>
          <p:nvPr/>
        </p:nvPicPr>
        <p:blipFill rotWithShape="1">
          <a:blip r:embed="rId2">
            <a:extLst>
              <a:ext uri="{28A0092B-C50C-407E-A947-70E740481C1C}">
                <a14:useLocalDpi xmlns:a14="http://schemas.microsoft.com/office/drawing/2010/main" val="0"/>
              </a:ext>
            </a:extLst>
          </a:blip>
          <a:srcRect l="53015" t="10981" r="28213" b="7932"/>
          <a:stretch/>
        </p:blipFill>
        <p:spPr>
          <a:xfrm rot="16200000">
            <a:off x="1715864" y="1401814"/>
            <a:ext cx="2468643" cy="50448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6506324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DFC7-38EC-8BDA-1441-4C70A42CC7B8}"/>
              </a:ext>
            </a:extLst>
          </p:cNvPr>
          <p:cNvSpPr>
            <a:spLocks noGrp="1"/>
          </p:cNvSpPr>
          <p:nvPr>
            <p:ph type="title"/>
          </p:nvPr>
        </p:nvSpPr>
        <p:spPr/>
        <p:txBody>
          <a:bodyPr/>
          <a:lstStyle/>
          <a:p>
            <a:r>
              <a:rPr lang="en-US" dirty="0"/>
              <a:t>Manufacturing of sheets</a:t>
            </a:r>
            <a:endParaRPr lang="en-IN" dirty="0"/>
          </a:p>
        </p:txBody>
      </p:sp>
      <p:pic>
        <p:nvPicPr>
          <p:cNvPr id="6" name="Picture 5">
            <a:extLst>
              <a:ext uri="{FF2B5EF4-FFF2-40B4-BE49-F238E27FC236}">
                <a16:creationId xmlns:a16="http://schemas.microsoft.com/office/drawing/2014/main" id="{4D82A427-608B-6373-C17A-E8589745897D}"/>
              </a:ext>
            </a:extLst>
          </p:cNvPr>
          <p:cNvPicPr>
            <a:picLocks noChangeAspect="1"/>
          </p:cNvPicPr>
          <p:nvPr/>
        </p:nvPicPr>
        <p:blipFill>
          <a:blip r:embed="rId2"/>
          <a:stretch>
            <a:fillRect/>
          </a:stretch>
        </p:blipFill>
        <p:spPr>
          <a:xfrm>
            <a:off x="8011141" y="3028336"/>
            <a:ext cx="3984392" cy="29384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Content Placeholder 4">
            <a:extLst>
              <a:ext uri="{FF2B5EF4-FFF2-40B4-BE49-F238E27FC236}">
                <a16:creationId xmlns:a16="http://schemas.microsoft.com/office/drawing/2014/main" id="{BD41798B-A3E1-EDE8-06B7-4AE3304F5D47}"/>
              </a:ext>
            </a:extLst>
          </p:cNvPr>
          <p:cNvPicPr>
            <a:picLocks noGrp="1" noChangeAspect="1"/>
          </p:cNvPicPr>
          <p:nvPr>
            <p:ph idx="1"/>
          </p:nvPr>
        </p:nvPicPr>
        <p:blipFill rotWithShape="1">
          <a:blip r:embed="rId3">
            <a:lum/>
          </a:blip>
          <a:srcRect r="75223"/>
          <a:stretch/>
        </p:blipFill>
        <p:spPr>
          <a:xfrm>
            <a:off x="2740909" y="157761"/>
            <a:ext cx="1921221" cy="6700239"/>
          </a:xfrm>
          <a:prstGeom prst="rect">
            <a:avLst/>
          </a:prstGeom>
        </p:spPr>
      </p:pic>
    </p:spTree>
    <p:extLst>
      <p:ext uri="{BB962C8B-B14F-4D97-AF65-F5344CB8AC3E}">
        <p14:creationId xmlns:p14="http://schemas.microsoft.com/office/powerpoint/2010/main" val="162379315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C6BDD-3357-5AD8-157E-742247C319F3}"/>
              </a:ext>
            </a:extLst>
          </p:cNvPr>
          <p:cNvSpPr>
            <a:spLocks noGrp="1"/>
          </p:cNvSpPr>
          <p:nvPr>
            <p:ph type="title"/>
          </p:nvPr>
        </p:nvSpPr>
        <p:spPr>
          <a:xfrm>
            <a:off x="709612" y="314632"/>
            <a:ext cx="10772775" cy="1356852"/>
          </a:xfrm>
        </p:spPr>
        <p:txBody>
          <a:bodyPr/>
          <a:lstStyle/>
          <a:p>
            <a:r>
              <a:rPr lang="en-US" dirty="0"/>
              <a:t>Procedure</a:t>
            </a:r>
            <a:endParaRPr lang="en-IN" dirty="0"/>
          </a:p>
        </p:txBody>
      </p:sp>
      <p:sp>
        <p:nvSpPr>
          <p:cNvPr id="79" name="TextBox 78">
            <a:extLst>
              <a:ext uri="{FF2B5EF4-FFF2-40B4-BE49-F238E27FC236}">
                <a16:creationId xmlns:a16="http://schemas.microsoft.com/office/drawing/2014/main" id="{B209E712-0BAF-D502-F547-E2050E0F975F}"/>
              </a:ext>
            </a:extLst>
          </p:cNvPr>
          <p:cNvSpPr txBox="1"/>
          <p:nvPr/>
        </p:nvSpPr>
        <p:spPr>
          <a:xfrm>
            <a:off x="535859" y="1671484"/>
            <a:ext cx="11528321" cy="3534429"/>
          </a:xfrm>
          <a:prstGeom prst="rect">
            <a:avLst/>
          </a:prstGeom>
          <a:noFill/>
        </p:spPr>
        <p:txBody>
          <a:bodyPr wrap="square">
            <a:spAutoFit/>
          </a:bodyPr>
          <a:lstStyle/>
          <a:p>
            <a:pPr marL="366395" marR="833755" indent="-285750" algn="just">
              <a:lnSpc>
                <a:spcPct val="110000"/>
              </a:lnSpc>
              <a:spcAft>
                <a:spcPts val="780"/>
              </a:spcAft>
              <a:buFont typeface="Arial" panose="020B0604020202020204" pitchFamily="34" charset="0"/>
              <a:buChar char="•"/>
            </a:pPr>
            <a:r>
              <a:rPr lang="en-IN" dirty="0">
                <a:solidFill>
                  <a:srgbClr val="000000"/>
                </a:solidFill>
                <a:effectLst/>
                <a:latin typeface="Calibri" panose="020F0502020204030204" pitchFamily="34" charset="0"/>
                <a:ea typeface="Calibri" panose="020F0502020204030204" pitchFamily="34" charset="0"/>
              </a:rPr>
              <a:t>In the procedure of sheet production, the process is same until the final cleaned extruded blank as that of the bars. But in the extrusion of ingots for sheets we must use a die having rectangular shaped cavity, so the extrudate is also in the cuboidal form. </a:t>
            </a:r>
          </a:p>
          <a:p>
            <a:pPr marL="366395" marR="833755" indent="-285750" algn="just">
              <a:lnSpc>
                <a:spcPct val="110000"/>
              </a:lnSpc>
              <a:spcAft>
                <a:spcPts val="780"/>
              </a:spcAft>
              <a:buFont typeface="Arial" panose="020B0604020202020204" pitchFamily="34" charset="0"/>
              <a:buChar char="•"/>
            </a:pPr>
            <a:r>
              <a:rPr lang="en-IN" dirty="0">
                <a:solidFill>
                  <a:srgbClr val="000000"/>
                </a:solidFill>
                <a:effectLst/>
                <a:latin typeface="Calibri" panose="020F0502020204030204" pitchFamily="34" charset="0"/>
                <a:ea typeface="Calibri" panose="020F0502020204030204" pitchFamily="34" charset="0"/>
              </a:rPr>
              <a:t>The extrudate is then cut into slabs of required dimensions. In order to remove the oxide layer from the slabs, these are subjected to plano milling machine for the oxide and scale layer removal. </a:t>
            </a:r>
          </a:p>
          <a:p>
            <a:pPr marL="366395" marR="833755" indent="-285750" algn="just">
              <a:lnSpc>
                <a:spcPct val="110000"/>
              </a:lnSpc>
              <a:spcAft>
                <a:spcPts val="780"/>
              </a:spcAft>
              <a:buFont typeface="Arial" panose="020B0604020202020204" pitchFamily="34" charset="0"/>
              <a:buChar char="•"/>
            </a:pPr>
            <a:r>
              <a:rPr lang="en-IN" dirty="0">
                <a:solidFill>
                  <a:srgbClr val="000000"/>
                </a:solidFill>
                <a:effectLst/>
                <a:latin typeface="Calibri" panose="020F0502020204030204" pitchFamily="34" charset="0"/>
                <a:ea typeface="Calibri" panose="020F0502020204030204" pitchFamily="34" charset="0"/>
              </a:rPr>
              <a:t>The final slabs having a thickness of 110 mm are annealed at 940°C and soaked for approximately 2 hours. </a:t>
            </a:r>
          </a:p>
          <a:p>
            <a:pPr marL="366395" marR="833755" indent="-285750" algn="just">
              <a:lnSpc>
                <a:spcPct val="110000"/>
              </a:lnSpc>
              <a:spcAft>
                <a:spcPts val="780"/>
              </a:spcAft>
              <a:buFont typeface="Arial" panose="020B0604020202020204" pitchFamily="34" charset="0"/>
              <a:buChar char="•"/>
            </a:pPr>
            <a:r>
              <a:rPr lang="en-IN" dirty="0">
                <a:solidFill>
                  <a:srgbClr val="000000"/>
                </a:solidFill>
                <a:effectLst/>
                <a:latin typeface="Calibri" panose="020F0502020204030204" pitchFamily="34" charset="0"/>
                <a:ea typeface="Calibri" panose="020F0502020204030204" pitchFamily="34" charset="0"/>
              </a:rPr>
              <a:t>Then the slabs are hot rolled using the two-high rolling process to plates of 18mm and the reduction is achieved in roughly around 7 passes, where each pass usually takes up to 2-3 minutes. </a:t>
            </a:r>
          </a:p>
          <a:p>
            <a:pPr marL="366395" marR="833755" indent="-285750" algn="just">
              <a:lnSpc>
                <a:spcPct val="110000"/>
              </a:lnSpc>
              <a:spcAft>
                <a:spcPts val="780"/>
              </a:spcAft>
              <a:buFont typeface="Arial" panose="020B0604020202020204" pitchFamily="34" charset="0"/>
              <a:buChar char="•"/>
            </a:pPr>
            <a:r>
              <a:rPr lang="en-IN" dirty="0">
                <a:solidFill>
                  <a:srgbClr val="000000"/>
                </a:solidFill>
                <a:effectLst/>
                <a:latin typeface="Calibri" panose="020F0502020204030204" pitchFamily="34" charset="0"/>
                <a:ea typeface="Calibri" panose="020F0502020204030204" pitchFamily="34" charset="0"/>
              </a:rPr>
              <a:t>Again, the plates formed are hot rolled to sheets of thickness 4mm. Now the sheets are half cut to a required length, followed by grit blasting of sheets with particles of suitable grit size. </a:t>
            </a:r>
          </a:p>
        </p:txBody>
      </p:sp>
    </p:spTree>
    <p:extLst>
      <p:ext uri="{BB962C8B-B14F-4D97-AF65-F5344CB8AC3E}">
        <p14:creationId xmlns:p14="http://schemas.microsoft.com/office/powerpoint/2010/main" val="3480908615"/>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206F2D-F2C9-A8A5-088D-ADC4CA87464E}"/>
              </a:ext>
            </a:extLst>
          </p:cNvPr>
          <p:cNvSpPr txBox="1"/>
          <p:nvPr/>
        </p:nvSpPr>
        <p:spPr>
          <a:xfrm>
            <a:off x="884903" y="768778"/>
            <a:ext cx="10943303" cy="5061001"/>
          </a:xfrm>
          <a:prstGeom prst="rect">
            <a:avLst/>
          </a:prstGeom>
          <a:noFill/>
        </p:spPr>
        <p:txBody>
          <a:bodyPr wrap="square">
            <a:spAutoFit/>
          </a:bodyPr>
          <a:lstStyle/>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Next, the end cutting of the rolled sheets is done and then grinding is done with grinding papers of 80 grit specification and the grinding is done typically four passes on each side of the sheet.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The ground sheets are then sent for pickling in an alkali solution with required composition of chemicals to remove the grinding patterns on the surface and the left-over scales. </a:t>
            </a:r>
            <a:endParaRPr lang="en-IN" sz="1800" dirty="0">
              <a:solidFill>
                <a:srgbClr val="000000"/>
              </a:solidFill>
              <a:latin typeface="Calibri" panose="020F0502020204030204" pitchFamily="34" charset="0"/>
              <a:ea typeface="Calibri" panose="020F0502020204030204" pitchFamily="34" charset="0"/>
            </a:endParaRP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Annealing is then done at 760°C for four hours and the edges are trimmed with the help of edge trimming machine.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Then the sheets are pickled.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Now the sheets are cold rolled with the help of four-high rolling method 1.68m.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In between each reduction step of 3 to 2.25 mm and 2.25 to 1.68 mm the cleaning, annealing at the same temperature as previous processes, grinding is done.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After the last pass cleaning and final annealing is done for an hour, and then pickling. </a:t>
            </a:r>
          </a:p>
          <a:p>
            <a:pPr marL="366395" marR="833755" indent="-285750" algn="just">
              <a:lnSpc>
                <a:spcPct val="110000"/>
              </a:lnSpc>
              <a:spcAft>
                <a:spcPts val="780"/>
              </a:spcAft>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The sheets are then sent for Ultrasonic Inspection and the sheets after testing are sent to the shearing press, where the sheets are cut using the shearing operation. Finally, the sheets are inspected once again before dispatch. </a:t>
            </a:r>
          </a:p>
        </p:txBody>
      </p:sp>
    </p:spTree>
    <p:extLst>
      <p:ext uri="{BB962C8B-B14F-4D97-AF65-F5344CB8AC3E}">
        <p14:creationId xmlns:p14="http://schemas.microsoft.com/office/powerpoint/2010/main" val="223564311"/>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48CEB-704E-98BE-0383-E476A2FC5096}"/>
              </a:ext>
            </a:extLst>
          </p:cNvPr>
          <p:cNvSpPr>
            <a:spLocks noGrp="1"/>
          </p:cNvSpPr>
          <p:nvPr>
            <p:ph type="title"/>
          </p:nvPr>
        </p:nvSpPr>
        <p:spPr/>
        <p:txBody>
          <a:bodyPr/>
          <a:lstStyle/>
          <a:p>
            <a:r>
              <a:rPr lang="en-US" dirty="0"/>
              <a:t>Fuel bundle products</a:t>
            </a:r>
            <a:endParaRPr lang="en-IN" dirty="0"/>
          </a:p>
        </p:txBody>
      </p:sp>
      <p:pic>
        <p:nvPicPr>
          <p:cNvPr id="4" name="Picture 3">
            <a:extLst>
              <a:ext uri="{FF2B5EF4-FFF2-40B4-BE49-F238E27FC236}">
                <a16:creationId xmlns:a16="http://schemas.microsoft.com/office/drawing/2014/main" id="{FB152A2A-C20E-D041-64EE-14ED334F1331}"/>
              </a:ext>
            </a:extLst>
          </p:cNvPr>
          <p:cNvPicPr>
            <a:picLocks noChangeAspect="1"/>
          </p:cNvPicPr>
          <p:nvPr/>
        </p:nvPicPr>
        <p:blipFill>
          <a:blip r:embed="rId2"/>
          <a:stretch>
            <a:fillRect/>
          </a:stretch>
        </p:blipFill>
        <p:spPr>
          <a:xfrm>
            <a:off x="3104996" y="1698521"/>
            <a:ext cx="5982007" cy="4176529"/>
          </a:xfrm>
          <a:prstGeom prst="rect">
            <a:avLst/>
          </a:prstGeom>
        </p:spPr>
      </p:pic>
      <p:pic>
        <p:nvPicPr>
          <p:cNvPr id="3" name="Picture 2">
            <a:extLst>
              <a:ext uri="{FF2B5EF4-FFF2-40B4-BE49-F238E27FC236}">
                <a16:creationId xmlns:a16="http://schemas.microsoft.com/office/drawing/2014/main" id="{8C2F457A-8C66-288D-3F8C-436CC8751D4A}"/>
              </a:ext>
            </a:extLst>
          </p:cNvPr>
          <p:cNvPicPr>
            <a:picLocks noChangeAspect="1"/>
          </p:cNvPicPr>
          <p:nvPr/>
        </p:nvPicPr>
        <p:blipFill>
          <a:blip r:embed="rId3"/>
          <a:stretch>
            <a:fillRect/>
          </a:stretch>
        </p:blipFill>
        <p:spPr>
          <a:xfrm>
            <a:off x="1700981" y="2174937"/>
            <a:ext cx="9105132" cy="3490739"/>
          </a:xfrm>
          <a:prstGeom prst="rect">
            <a:avLst/>
          </a:prstGeom>
        </p:spPr>
      </p:pic>
    </p:spTree>
    <p:extLst>
      <p:ext uri="{BB962C8B-B14F-4D97-AF65-F5344CB8AC3E}">
        <p14:creationId xmlns:p14="http://schemas.microsoft.com/office/powerpoint/2010/main" val="14124030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3"/>
                                        </p:tgtEl>
                                      </p:cBhvr>
                                    </p:animEffect>
                                    <p:set>
                                      <p:cBhvr>
                                        <p:cTn id="7"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012C2-4E0F-F04B-E7DF-DE9C7678BA04}"/>
              </a:ext>
            </a:extLst>
          </p:cNvPr>
          <p:cNvSpPr>
            <a:spLocks noGrp="1"/>
          </p:cNvSpPr>
          <p:nvPr>
            <p:ph type="title"/>
          </p:nvPr>
        </p:nvSpPr>
        <p:spPr>
          <a:xfrm>
            <a:off x="657224" y="0"/>
            <a:ext cx="10772775" cy="1658198"/>
          </a:xfrm>
        </p:spPr>
        <p:txBody>
          <a:bodyPr/>
          <a:lstStyle/>
          <a:p>
            <a:r>
              <a:rPr lang="en-US" dirty="0"/>
              <a:t>Control rods</a:t>
            </a:r>
            <a:endParaRPr lang="en-IN" dirty="0"/>
          </a:p>
        </p:txBody>
      </p:sp>
      <p:sp>
        <p:nvSpPr>
          <p:cNvPr id="4" name="TextBox 3">
            <a:extLst>
              <a:ext uri="{FF2B5EF4-FFF2-40B4-BE49-F238E27FC236}">
                <a16:creationId xmlns:a16="http://schemas.microsoft.com/office/drawing/2014/main" id="{60DC158F-4D86-2D0F-C5C5-AE2EF2B41F66}"/>
              </a:ext>
            </a:extLst>
          </p:cNvPr>
          <p:cNvSpPr txBox="1"/>
          <p:nvPr/>
        </p:nvSpPr>
        <p:spPr>
          <a:xfrm>
            <a:off x="657224" y="1202334"/>
            <a:ext cx="10877552" cy="2308324"/>
          </a:xfrm>
          <a:prstGeom prst="rect">
            <a:avLst/>
          </a:prstGeom>
          <a:noFill/>
        </p:spPr>
        <p:txBody>
          <a:bodyPr wrap="square">
            <a:spAutoFit/>
          </a:bodyPr>
          <a:lstStyle/>
          <a:p>
            <a:pPr marL="285750" indent="-285750" algn="just">
              <a:buFont typeface="Arial" panose="020B0604020202020204" pitchFamily="34" charset="0"/>
              <a:buChar char="•"/>
            </a:pPr>
            <a:r>
              <a:rPr lang="en-US" sz="1600" i="0" dirty="0">
                <a:effectLst/>
                <a:latin typeface="Calibri" panose="020F0502020204030204" pitchFamily="34" charset="0"/>
                <a:cs typeface="Calibri" panose="020F0502020204030204" pitchFamily="34" charset="0"/>
              </a:rPr>
              <a:t>A control rod is a device that is used to absorb </a:t>
            </a:r>
            <a:r>
              <a:rPr lang="en-US" sz="1600" dirty="0">
                <a:latin typeface="Calibri" panose="020F0502020204030204" pitchFamily="34" charset="0"/>
                <a:cs typeface="Calibri" panose="020F0502020204030204" pitchFamily="34" charset="0"/>
              </a:rPr>
              <a:t>neutrons</a:t>
            </a:r>
            <a:r>
              <a:rPr lang="en-US" sz="1600" i="0" dirty="0">
                <a:effectLst/>
                <a:latin typeface="Calibri" panose="020F0502020204030204" pitchFamily="34" charset="0"/>
                <a:cs typeface="Calibri" panose="020F0502020204030204" pitchFamily="34" charset="0"/>
              </a:rPr>
              <a:t> so that the </a:t>
            </a:r>
            <a:r>
              <a:rPr lang="en-US" sz="1600" dirty="0">
                <a:latin typeface="Calibri" panose="020F0502020204030204" pitchFamily="34" charset="0"/>
                <a:cs typeface="Calibri" panose="020F0502020204030204" pitchFamily="34" charset="0"/>
              </a:rPr>
              <a:t>nuclear chain reaction</a:t>
            </a:r>
            <a:r>
              <a:rPr lang="en-US" sz="1600" i="0" dirty="0">
                <a:effectLst/>
                <a:latin typeface="Calibri" panose="020F0502020204030204" pitchFamily="34" charset="0"/>
                <a:cs typeface="Calibri" panose="020F0502020204030204" pitchFamily="34" charset="0"/>
              </a:rPr>
              <a:t> taking place within the </a:t>
            </a:r>
            <a:r>
              <a:rPr lang="en-US" sz="1600" dirty="0">
                <a:latin typeface="Calibri" panose="020F0502020204030204" pitchFamily="34" charset="0"/>
                <a:cs typeface="Calibri" panose="020F0502020204030204" pitchFamily="34" charset="0"/>
              </a:rPr>
              <a:t>reactor</a:t>
            </a:r>
            <a:r>
              <a:rPr lang="en-US" sz="1600" i="0" dirty="0">
                <a:effectLst/>
                <a:latin typeface="Calibri" panose="020F0502020204030204" pitchFamily="34" charset="0"/>
                <a:cs typeface="Calibri" panose="020F0502020204030204" pitchFamily="34" charset="0"/>
              </a:rPr>
              <a:t> core can be slowed down or stopped completely by inserting the rods further, or accelerated by removing them slightly.</a:t>
            </a:r>
            <a:r>
              <a:rPr lang="en-US" sz="1600" i="0" baseline="30000" dirty="0">
                <a:effectLst/>
                <a:latin typeface="Calibri" panose="020F0502020204030204" pitchFamily="34" charset="0"/>
                <a:cs typeface="Calibri" panose="020F0502020204030204" pitchFamily="34" charset="0"/>
              </a:rPr>
              <a:t> </a:t>
            </a:r>
            <a:r>
              <a:rPr lang="en-US" sz="1600" i="0" dirty="0">
                <a:effectLst/>
                <a:latin typeface="Calibri" panose="020F0502020204030204" pitchFamily="34" charset="0"/>
                <a:cs typeface="Calibri" panose="020F0502020204030204" pitchFamily="34" charset="0"/>
              </a:rPr>
              <a:t>Essentially, control rods provide real-time control of the </a:t>
            </a:r>
            <a:r>
              <a:rPr lang="en-US" sz="1600" dirty="0">
                <a:latin typeface="Calibri" panose="020F0502020204030204" pitchFamily="34" charset="0"/>
                <a:cs typeface="Calibri" panose="020F0502020204030204" pitchFamily="34" charset="0"/>
              </a:rPr>
              <a:t>fission</a:t>
            </a:r>
            <a:r>
              <a:rPr lang="en-US" sz="1600" i="0" dirty="0">
                <a:effectLst/>
                <a:latin typeface="Calibri" panose="020F0502020204030204" pitchFamily="34" charset="0"/>
                <a:cs typeface="Calibri" panose="020F0502020204030204" pitchFamily="34" charset="0"/>
              </a:rPr>
              <a:t> process, ensuring that it remains active while preventing it from accelerating out of control.</a:t>
            </a:r>
          </a:p>
          <a:p>
            <a:pPr marL="285750" indent="-285750" algn="just">
              <a:buFont typeface="Arial" panose="020B0604020202020204" pitchFamily="34" charset="0"/>
              <a:buChar char="•"/>
            </a:pPr>
            <a:r>
              <a:rPr lang="en-US" sz="1600" dirty="0">
                <a:latin typeface="Calibri" panose="020F0502020204030204" pitchFamily="34" charset="0"/>
                <a:cs typeface="Calibri" panose="020F0502020204030204" pitchFamily="34" charset="0"/>
              </a:rPr>
              <a:t>Uranium</a:t>
            </a:r>
            <a:r>
              <a:rPr lang="en-US" sz="1600" i="0" dirty="0">
                <a:effectLst/>
                <a:latin typeface="Calibri" panose="020F0502020204030204" pitchFamily="34" charset="0"/>
                <a:cs typeface="Calibri" panose="020F0502020204030204" pitchFamily="34" charset="0"/>
              </a:rPr>
              <a:t>-235 fission releases 2.5 neutrons on average, but only one neutron is needed to sustain the nuclear chain reaction at a steady rate. The control rods absorb these extra neutrons and can be used to adjust the </a:t>
            </a:r>
            <a:r>
              <a:rPr lang="en-US" sz="1600" dirty="0">
                <a:latin typeface="Calibri" panose="020F0502020204030204" pitchFamily="34" charset="0"/>
                <a:cs typeface="Calibri" panose="020F0502020204030204" pitchFamily="34" charset="0"/>
              </a:rPr>
              <a:t>power</a:t>
            </a:r>
            <a:r>
              <a:rPr lang="en-US" sz="1600" i="0" dirty="0">
                <a:effectLst/>
                <a:latin typeface="Calibri" panose="020F0502020204030204" pitchFamily="34" charset="0"/>
                <a:cs typeface="Calibri" panose="020F0502020204030204" pitchFamily="34" charset="0"/>
              </a:rPr>
              <a:t> output of the reactor. When inserted the standard amount, their position is at criticality and the power output remains the same. If the rod is pushed in the number of neutrons decreases along with the power output and the reactor is below criticality. The opposite is true if the rods are pulled out slightly as fission goes beyond criticality. </a:t>
            </a:r>
          </a:p>
        </p:txBody>
      </p:sp>
      <p:pic>
        <p:nvPicPr>
          <p:cNvPr id="5" name="Picture 4">
            <a:extLst>
              <a:ext uri="{FF2B5EF4-FFF2-40B4-BE49-F238E27FC236}">
                <a16:creationId xmlns:a16="http://schemas.microsoft.com/office/drawing/2014/main" id="{E698B386-8754-C170-AA4E-4E46E922881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121" b="90487" l="3586" r="94954">
                        <a14:foregroundMark x1="17264" y1="40603" x2="39973" y2="74710"/>
                        <a14:foregroundMark x1="3586" y1="32715" x2="6242" y2="62181"/>
                        <a14:foregroundMark x1="9296" y1="31323" x2="30943" y2="30394"/>
                        <a14:foregroundMark x1="30943" y1="30394" x2="39575" y2="30858"/>
                        <a14:foregroundMark x1="42895" y1="37587" x2="42629" y2="70302"/>
                        <a14:foregroundMark x1="3453" y1="69606" x2="5445" y2="87239"/>
                        <a14:foregroundMark x1="5445" y1="87239" x2="28287" y2="90023"/>
                        <a14:foregroundMark x1="28287" y1="90023" x2="36521" y2="88863"/>
                        <a14:foregroundMark x1="36521" y1="88863" x2="41833" y2="81903"/>
                        <a14:foregroundMark x1="41833" y1="81903" x2="42497" y2="73318"/>
                        <a14:foregroundMark x1="63612" y1="32715" x2="82337" y2="66821"/>
                        <a14:foregroundMark x1="82337" y1="66821" x2="82603" y2="67053"/>
                        <a14:foregroundMark x1="59363" y1="33179" x2="83134" y2="30394"/>
                        <a14:foregroundMark x1="83134" y1="30394" x2="92696" y2="30394"/>
                        <a14:foregroundMark x1="58035" y1="35035" x2="58167" y2="75406"/>
                        <a14:foregroundMark x1="60425" y1="87239" x2="92165" y2="84687"/>
                        <a14:foregroundMark x1="94688" y1="89791" x2="63479" y2="90951"/>
                        <a14:foregroundMark x1="63479" y1="90951" x2="63347" y2="90951"/>
                        <a14:foregroundMark x1="94688" y1="81206" x2="94954" y2="45244"/>
                        <a14:foregroundMark x1="69987" y1="8121" x2="69987" y2="8121"/>
                        <a14:foregroundMark x1="34130" y1="53364" x2="13811" y2="61949"/>
                      </a14:backgroundRemoval>
                    </a14:imgEffect>
                  </a14:imgLayer>
                </a14:imgProps>
              </a:ext>
            </a:extLst>
          </a:blip>
          <a:stretch>
            <a:fillRect/>
          </a:stretch>
        </p:blipFill>
        <p:spPr>
          <a:xfrm>
            <a:off x="3489986" y="3304398"/>
            <a:ext cx="5107249" cy="2923272"/>
          </a:xfrm>
          <a:prstGeom prst="rect">
            <a:avLst/>
          </a:prstGeom>
        </p:spPr>
      </p:pic>
      <p:sp>
        <p:nvSpPr>
          <p:cNvPr id="7" name="TextBox 6">
            <a:extLst>
              <a:ext uri="{FF2B5EF4-FFF2-40B4-BE49-F238E27FC236}">
                <a16:creationId xmlns:a16="http://schemas.microsoft.com/office/drawing/2014/main" id="{87D7E1B5-5DDE-BD47-6375-6D08F5F690E2}"/>
              </a:ext>
            </a:extLst>
          </p:cNvPr>
          <p:cNvSpPr txBox="1"/>
          <p:nvPr/>
        </p:nvSpPr>
        <p:spPr>
          <a:xfrm>
            <a:off x="3057832" y="6227670"/>
            <a:ext cx="6331974" cy="600164"/>
          </a:xfrm>
          <a:prstGeom prst="rect">
            <a:avLst/>
          </a:prstGeom>
          <a:noFill/>
        </p:spPr>
        <p:txBody>
          <a:bodyPr wrap="square">
            <a:spAutoFit/>
          </a:bodyPr>
          <a:lstStyle/>
          <a:p>
            <a:pPr algn="just"/>
            <a:r>
              <a:rPr lang="en-US" sz="1100" b="0" i="0" dirty="0">
                <a:solidFill>
                  <a:srgbClr val="000000"/>
                </a:solidFill>
                <a:effectLst/>
                <a:latin typeface="Calibri" panose="020F0502020204030204" pitchFamily="34" charset="0"/>
                <a:cs typeface="Calibri" panose="020F0502020204030204" pitchFamily="34" charset="0"/>
              </a:rPr>
              <a:t>Fig.  A schematic showing how reactor power output changes with how much the control rods (shown in green) are inserted. On the left, the control rods are inserted more than usual, reducing the power output of the reactor. On the right, the control rods are inserted less than usual, increasing the power output.</a:t>
            </a:r>
            <a:endParaRPr lang="en-IN" sz="1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6280735"/>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54A1-927D-5D22-D1F2-9A68146C0DDE}"/>
              </a:ext>
            </a:extLst>
          </p:cNvPr>
          <p:cNvSpPr>
            <a:spLocks noGrp="1"/>
          </p:cNvSpPr>
          <p:nvPr>
            <p:ph type="title"/>
          </p:nvPr>
        </p:nvSpPr>
        <p:spPr/>
        <p:txBody>
          <a:bodyPr/>
          <a:lstStyle/>
          <a:p>
            <a:r>
              <a:rPr lang="en-US" dirty="0"/>
              <a:t>Conclusion</a:t>
            </a:r>
            <a:endParaRPr lang="en-IN" dirty="0"/>
          </a:p>
        </p:txBody>
      </p:sp>
    </p:spTree>
    <p:extLst>
      <p:ext uri="{BB962C8B-B14F-4D97-AF65-F5344CB8AC3E}">
        <p14:creationId xmlns:p14="http://schemas.microsoft.com/office/powerpoint/2010/main" val="44133887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266B6-D947-03F3-7271-5A69356F4A2F}"/>
              </a:ext>
            </a:extLst>
          </p:cNvPr>
          <p:cNvSpPr>
            <a:spLocks noGrp="1"/>
          </p:cNvSpPr>
          <p:nvPr>
            <p:ph type="ctrTitle"/>
          </p:nvPr>
        </p:nvSpPr>
        <p:spPr/>
        <p:txBody>
          <a:bodyPr/>
          <a:lstStyle/>
          <a:p>
            <a:r>
              <a:rPr lang="en-US" dirty="0"/>
              <a:t>THANKYOU.</a:t>
            </a:r>
            <a:endParaRPr lang="en-IN" dirty="0"/>
          </a:p>
        </p:txBody>
      </p:sp>
    </p:spTree>
    <p:extLst>
      <p:ext uri="{BB962C8B-B14F-4D97-AF65-F5344CB8AC3E}">
        <p14:creationId xmlns:p14="http://schemas.microsoft.com/office/powerpoint/2010/main" val="188618325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4">
            <a:extLst>
              <a:ext uri="{FF2B5EF4-FFF2-40B4-BE49-F238E27FC236}">
                <a16:creationId xmlns:a16="http://schemas.microsoft.com/office/drawing/2014/main" id="{FE00CA5A-ADC5-887C-8A64-CF216A504023}"/>
              </a:ext>
            </a:extLst>
          </p:cNvPr>
          <p:cNvGraphicFramePr>
            <a:graphicFrameLocks noGrp="1"/>
          </p:cNvGraphicFramePr>
          <p:nvPr>
            <p:extLst>
              <p:ext uri="{D42A27DB-BD31-4B8C-83A1-F6EECF244321}">
                <p14:modId xmlns:p14="http://schemas.microsoft.com/office/powerpoint/2010/main" val="4072894932"/>
              </p:ext>
            </p:extLst>
          </p:nvPr>
        </p:nvGraphicFramePr>
        <p:xfrm>
          <a:off x="2823882" y="663388"/>
          <a:ext cx="6269318" cy="5975592"/>
        </p:xfrm>
        <a:graphic>
          <a:graphicData uri="http://schemas.openxmlformats.org/drawingml/2006/table">
            <a:tbl>
              <a:tblPr firstRow="1" bandRow="1">
                <a:tableStyleId>{5C22544A-7EE6-4342-B048-85BDC9FD1C3A}</a:tableStyleId>
              </a:tblPr>
              <a:tblGrid>
                <a:gridCol w="4717927">
                  <a:extLst>
                    <a:ext uri="{9D8B030D-6E8A-4147-A177-3AD203B41FA5}">
                      <a16:colId xmlns:a16="http://schemas.microsoft.com/office/drawing/2014/main" val="2138244937"/>
                    </a:ext>
                  </a:extLst>
                </a:gridCol>
                <a:gridCol w="1551391">
                  <a:extLst>
                    <a:ext uri="{9D8B030D-6E8A-4147-A177-3AD203B41FA5}">
                      <a16:colId xmlns:a16="http://schemas.microsoft.com/office/drawing/2014/main" val="1959946377"/>
                    </a:ext>
                  </a:extLst>
                </a:gridCol>
              </a:tblGrid>
              <a:tr h="483559">
                <a:tc>
                  <a:txBody>
                    <a:bodyPr/>
                    <a:lstStyle/>
                    <a:p>
                      <a:pPr algn="ctr"/>
                      <a:r>
                        <a:rPr lang="en-US" sz="2400" b="1" dirty="0"/>
                        <a:t>Table of contents</a:t>
                      </a:r>
                      <a:endParaRPr lang="en-US" sz="2400" b="1" dirty="0">
                        <a:latin typeface="Corbel Light" panose="020B0303020204020204" pitchFamily="34" charset="0"/>
                      </a:endParaRPr>
                    </a:p>
                  </a:txBody>
                  <a:tcPr/>
                </a:tc>
                <a:tc>
                  <a:txBody>
                    <a:bodyPr/>
                    <a:lstStyle/>
                    <a:p>
                      <a:pPr algn="ctr"/>
                      <a:r>
                        <a:rPr lang="en-US" sz="2400" b="1" dirty="0"/>
                        <a:t>Slide No.</a:t>
                      </a:r>
                      <a:endParaRPr lang="en-US" sz="2400" b="1" dirty="0">
                        <a:latin typeface="Corbel Light" panose="020B0303020204020204" pitchFamily="34" charset="0"/>
                      </a:endParaRPr>
                    </a:p>
                  </a:txBody>
                  <a:tcPr/>
                </a:tc>
                <a:extLst>
                  <a:ext uri="{0D108BD9-81ED-4DB2-BD59-A6C34878D82A}">
                    <a16:rowId xmlns:a16="http://schemas.microsoft.com/office/drawing/2014/main" val="3886955373"/>
                  </a:ext>
                </a:extLst>
              </a:tr>
              <a:tr h="470696">
                <a:tc>
                  <a:txBody>
                    <a:bodyPr/>
                    <a:lstStyle/>
                    <a:p>
                      <a:pPr lvl="1" algn="l">
                        <a:lnSpc>
                          <a:spcPct val="150000"/>
                        </a:lnSpc>
                      </a:pPr>
                      <a:r>
                        <a:rPr lang="en-US" dirty="0"/>
                        <a:t>Overview of NFC</a:t>
                      </a:r>
                      <a:endParaRPr lang="en-US" dirty="0">
                        <a:latin typeface="Corbel Light" panose="020B0303020204020204" pitchFamily="34" charset="0"/>
                      </a:endParaRPr>
                    </a:p>
                  </a:txBody>
                  <a:tcPr/>
                </a:tc>
                <a:tc>
                  <a:txBody>
                    <a:bodyPr/>
                    <a:lstStyle/>
                    <a:p>
                      <a:pPr algn="ctr"/>
                      <a:r>
                        <a:rPr lang="en-US" dirty="0"/>
                        <a:t>3</a:t>
                      </a:r>
                      <a:endParaRPr lang="en-US" dirty="0">
                        <a:latin typeface="Corbel Light" panose="020B0303020204020204" pitchFamily="34" charset="0"/>
                      </a:endParaRPr>
                    </a:p>
                  </a:txBody>
                  <a:tcPr/>
                </a:tc>
                <a:extLst>
                  <a:ext uri="{0D108BD9-81ED-4DB2-BD59-A6C34878D82A}">
                    <a16:rowId xmlns:a16="http://schemas.microsoft.com/office/drawing/2014/main" val="4238901274"/>
                  </a:ext>
                </a:extLst>
              </a:tr>
              <a:tr h="470696">
                <a:tc>
                  <a:txBody>
                    <a:bodyPr/>
                    <a:lstStyle/>
                    <a:p>
                      <a:pPr marL="457200" marR="0" lvl="1" indent="0" algn="l" defTabSz="914400" rtl="0" eaLnBrk="1" fontAlgn="auto" latinLnBrk="0" hangingPunct="1">
                        <a:lnSpc>
                          <a:spcPct val="150000"/>
                        </a:lnSpc>
                        <a:spcBef>
                          <a:spcPts val="0"/>
                        </a:spcBef>
                        <a:spcAft>
                          <a:spcPts val="0"/>
                        </a:spcAft>
                        <a:buClrTx/>
                        <a:buSzTx/>
                        <a:buFontTx/>
                        <a:buNone/>
                        <a:tabLst/>
                        <a:defRPr/>
                      </a:pPr>
                      <a:r>
                        <a:rPr lang="en-US" dirty="0"/>
                        <a:t>Nuclear Power Plants in India</a:t>
                      </a:r>
                      <a:endParaRPr lang="en-IN" dirty="0">
                        <a:latin typeface="Corbel Light" panose="020B0303020204020204" pitchFamily="34" charset="0"/>
                      </a:endParaRPr>
                    </a:p>
                  </a:txBody>
                  <a:tcPr/>
                </a:tc>
                <a:tc>
                  <a:txBody>
                    <a:bodyPr/>
                    <a:lstStyle/>
                    <a:p>
                      <a:pPr algn="ctr"/>
                      <a:r>
                        <a:rPr lang="en-US" dirty="0"/>
                        <a:t>4</a:t>
                      </a:r>
                      <a:endParaRPr lang="en-IN" dirty="0">
                        <a:latin typeface="Corbel Light" panose="020B0303020204020204" pitchFamily="34" charset="0"/>
                      </a:endParaRPr>
                    </a:p>
                  </a:txBody>
                  <a:tcPr/>
                </a:tc>
                <a:extLst>
                  <a:ext uri="{0D108BD9-81ED-4DB2-BD59-A6C34878D82A}">
                    <a16:rowId xmlns:a16="http://schemas.microsoft.com/office/drawing/2014/main" val="2342940257"/>
                  </a:ext>
                </a:extLst>
              </a:tr>
              <a:tr h="470696">
                <a:tc>
                  <a:txBody>
                    <a:bodyPr/>
                    <a:lstStyle/>
                    <a:p>
                      <a:pPr lvl="1" algn="l">
                        <a:lnSpc>
                          <a:spcPct val="150000"/>
                        </a:lnSpc>
                      </a:pPr>
                      <a:r>
                        <a:rPr lang="en-US" dirty="0"/>
                        <a:t>Nuclear Reactor</a:t>
                      </a:r>
                      <a:endParaRPr lang="en-IN" dirty="0">
                        <a:latin typeface="Corbel Light" panose="020B0303020204020204" pitchFamily="34" charset="0"/>
                      </a:endParaRPr>
                    </a:p>
                  </a:txBody>
                  <a:tcPr/>
                </a:tc>
                <a:tc>
                  <a:txBody>
                    <a:bodyPr/>
                    <a:lstStyle/>
                    <a:p>
                      <a:pPr algn="ctr"/>
                      <a:r>
                        <a:rPr lang="en-US" dirty="0"/>
                        <a:t>5-6</a:t>
                      </a:r>
                      <a:endParaRPr lang="en-IN" dirty="0">
                        <a:latin typeface="Corbel Light" panose="020B0303020204020204" pitchFamily="34" charset="0"/>
                      </a:endParaRPr>
                    </a:p>
                  </a:txBody>
                  <a:tcPr/>
                </a:tc>
                <a:extLst>
                  <a:ext uri="{0D108BD9-81ED-4DB2-BD59-A6C34878D82A}">
                    <a16:rowId xmlns:a16="http://schemas.microsoft.com/office/drawing/2014/main" val="238493361"/>
                  </a:ext>
                </a:extLst>
              </a:tr>
              <a:tr h="1312104">
                <a:tc>
                  <a:txBody>
                    <a:bodyPr/>
                    <a:lstStyle/>
                    <a:p>
                      <a:pPr lvl="1" algn="l">
                        <a:lnSpc>
                          <a:spcPct val="150000"/>
                        </a:lnSpc>
                      </a:pPr>
                      <a:r>
                        <a:rPr lang="en-US" dirty="0"/>
                        <a:t>Plasma arc melting</a:t>
                      </a:r>
                    </a:p>
                    <a:p>
                      <a:pPr marL="1200150" marR="0" lvl="2"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Principle</a:t>
                      </a:r>
                    </a:p>
                    <a:p>
                      <a:pPr marL="1200150" marR="0" lvl="2"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Parameters</a:t>
                      </a:r>
                      <a:endParaRPr lang="en-IN" dirty="0">
                        <a:latin typeface="Corbel Light" panose="020B0303020204020204" pitchFamily="34" charset="0"/>
                      </a:endParaRPr>
                    </a:p>
                  </a:txBody>
                  <a:tcPr/>
                </a:tc>
                <a:tc>
                  <a:txBody>
                    <a:bodyPr/>
                    <a:lstStyle/>
                    <a:p>
                      <a:pPr algn="ctr"/>
                      <a:r>
                        <a:rPr lang="en-US" dirty="0"/>
                        <a:t>7</a:t>
                      </a:r>
                      <a:endParaRPr lang="en-IN" dirty="0">
                        <a:latin typeface="Corbel Light" panose="020B0303020204020204" pitchFamily="34" charset="0"/>
                      </a:endParaRPr>
                    </a:p>
                  </a:txBody>
                  <a:tcPr/>
                </a:tc>
                <a:extLst>
                  <a:ext uri="{0D108BD9-81ED-4DB2-BD59-A6C34878D82A}">
                    <a16:rowId xmlns:a16="http://schemas.microsoft.com/office/drawing/2014/main" val="2493868148"/>
                  </a:ext>
                </a:extLst>
              </a:tr>
              <a:tr h="470696">
                <a:tc>
                  <a:txBody>
                    <a:bodyPr/>
                    <a:lstStyle/>
                    <a:p>
                      <a:pPr marL="457200" marR="0" lvl="1" indent="0" algn="l" defTabSz="914400" rtl="0" eaLnBrk="1" fontAlgn="auto" latinLnBrk="0" hangingPunct="1">
                        <a:lnSpc>
                          <a:spcPct val="150000"/>
                        </a:lnSpc>
                        <a:spcBef>
                          <a:spcPts val="0"/>
                        </a:spcBef>
                        <a:spcAft>
                          <a:spcPts val="0"/>
                        </a:spcAft>
                        <a:buClrTx/>
                        <a:buSzTx/>
                        <a:buFontTx/>
                        <a:buNone/>
                        <a:tabLst/>
                        <a:defRPr/>
                      </a:pPr>
                      <a:r>
                        <a:rPr lang="en-US" dirty="0"/>
                        <a:t>Manufacturing of sheets</a:t>
                      </a:r>
                    </a:p>
                  </a:txBody>
                  <a:tcPr/>
                </a:tc>
                <a:tc>
                  <a:txBody>
                    <a:bodyPr/>
                    <a:lstStyle/>
                    <a:p>
                      <a:pPr algn="ctr"/>
                      <a:r>
                        <a:rPr lang="en-US" dirty="0"/>
                        <a:t>8</a:t>
                      </a:r>
                      <a:endParaRPr lang="en-IN" dirty="0">
                        <a:latin typeface="Corbel Light" panose="020B0303020204020204" pitchFamily="34" charset="0"/>
                      </a:endParaRPr>
                    </a:p>
                  </a:txBody>
                  <a:tcPr/>
                </a:tc>
                <a:extLst>
                  <a:ext uri="{0D108BD9-81ED-4DB2-BD59-A6C34878D82A}">
                    <a16:rowId xmlns:a16="http://schemas.microsoft.com/office/drawing/2014/main" val="1759775834"/>
                  </a:ext>
                </a:extLst>
              </a:tr>
              <a:tr h="1312104">
                <a:tc>
                  <a:txBody>
                    <a:bodyPr/>
                    <a:lstStyle/>
                    <a:p>
                      <a:pPr marL="457200" marR="0" lvl="1" indent="0" algn="l" defTabSz="914400" rtl="0" eaLnBrk="1" fontAlgn="auto" latinLnBrk="0" hangingPunct="1">
                        <a:lnSpc>
                          <a:spcPct val="150000"/>
                        </a:lnSpc>
                        <a:spcBef>
                          <a:spcPts val="0"/>
                        </a:spcBef>
                        <a:spcAft>
                          <a:spcPts val="0"/>
                        </a:spcAft>
                        <a:buClrTx/>
                        <a:buSzTx/>
                        <a:buFontTx/>
                        <a:buNone/>
                        <a:tabLst/>
                        <a:defRPr/>
                      </a:pPr>
                      <a:r>
                        <a:rPr lang="en-US" dirty="0"/>
                        <a:t>Fuel bundle products</a:t>
                      </a:r>
                    </a:p>
                    <a:p>
                      <a:pPr marL="1200150" marR="0" lvl="2"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a:t>Making of zircaloy products from sheets, bars and rods</a:t>
                      </a:r>
                    </a:p>
                  </a:txBody>
                  <a:tcPr/>
                </a:tc>
                <a:tc>
                  <a:txBody>
                    <a:bodyPr/>
                    <a:lstStyle/>
                    <a:p>
                      <a:pPr algn="ctr"/>
                      <a:r>
                        <a:rPr lang="en-US" dirty="0"/>
                        <a:t>9-18</a:t>
                      </a:r>
                      <a:endParaRPr lang="en-US" dirty="0">
                        <a:latin typeface="Corbel Light" panose="020B0303020204020204" pitchFamily="34" charset="0"/>
                      </a:endParaRPr>
                    </a:p>
                  </a:txBody>
                  <a:tcPr/>
                </a:tc>
                <a:extLst>
                  <a:ext uri="{0D108BD9-81ED-4DB2-BD59-A6C34878D82A}">
                    <a16:rowId xmlns:a16="http://schemas.microsoft.com/office/drawing/2014/main" val="3774689651"/>
                  </a:ext>
                </a:extLst>
              </a:tr>
              <a:tr h="514345">
                <a:tc>
                  <a:txBody>
                    <a:bodyPr/>
                    <a:lstStyle/>
                    <a:p>
                      <a:pPr marL="457200" marR="0" lvl="1" indent="0" algn="l" defTabSz="914400" rtl="0" eaLnBrk="1" fontAlgn="auto" latinLnBrk="0" hangingPunct="1">
                        <a:lnSpc>
                          <a:spcPct val="150000"/>
                        </a:lnSpc>
                        <a:spcBef>
                          <a:spcPts val="0"/>
                        </a:spcBef>
                        <a:spcAft>
                          <a:spcPts val="0"/>
                        </a:spcAft>
                        <a:buClrTx/>
                        <a:buSzTx/>
                        <a:buFontTx/>
                        <a:buNone/>
                        <a:tabLst/>
                        <a:defRPr/>
                      </a:pPr>
                      <a:r>
                        <a:rPr lang="en-US" dirty="0"/>
                        <a:t>Control rods</a:t>
                      </a:r>
                    </a:p>
                  </a:txBody>
                  <a:tcPr/>
                </a:tc>
                <a:tc>
                  <a:txBody>
                    <a:bodyPr/>
                    <a:lstStyle/>
                    <a:p>
                      <a:pPr marL="742950" lvl="1" indent="-285750" algn="ctr">
                        <a:buFont typeface="Arial" panose="020B0604020202020204" pitchFamily="34" charset="0"/>
                        <a:buChar char="•"/>
                      </a:pPr>
                      <a:endParaRPr lang="en-US" dirty="0">
                        <a:latin typeface="Corbel Light" panose="020B0303020204020204" pitchFamily="34" charset="0"/>
                      </a:endParaRPr>
                    </a:p>
                  </a:txBody>
                  <a:tcPr/>
                </a:tc>
                <a:extLst>
                  <a:ext uri="{0D108BD9-81ED-4DB2-BD59-A6C34878D82A}">
                    <a16:rowId xmlns:a16="http://schemas.microsoft.com/office/drawing/2014/main" val="3192197188"/>
                  </a:ext>
                </a:extLst>
              </a:tr>
              <a:tr h="470696">
                <a:tc>
                  <a:txBody>
                    <a:bodyPr/>
                    <a:lstStyle/>
                    <a:p>
                      <a:pPr marL="457200" marR="0" lvl="1"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dirty="0"/>
                        <a:t>Conclusion</a:t>
                      </a:r>
                    </a:p>
                  </a:txBody>
                  <a:tcPr/>
                </a:tc>
                <a:tc>
                  <a:txBody>
                    <a:bodyPr/>
                    <a:lstStyle/>
                    <a:p>
                      <a:pPr marL="0" lvl="0" indent="0" algn="ctr">
                        <a:buFont typeface="Arial" panose="020B0604020202020204" pitchFamily="34" charset="0"/>
                        <a:buNone/>
                      </a:pPr>
                      <a:r>
                        <a:rPr lang="en-US" dirty="0"/>
                        <a:t>19-20</a:t>
                      </a:r>
                      <a:endParaRPr lang="en-US" dirty="0">
                        <a:latin typeface="Corbel Light" panose="020B0303020204020204" pitchFamily="34" charset="0"/>
                      </a:endParaRPr>
                    </a:p>
                  </a:txBody>
                  <a:tcPr/>
                </a:tc>
                <a:extLst>
                  <a:ext uri="{0D108BD9-81ED-4DB2-BD59-A6C34878D82A}">
                    <a16:rowId xmlns:a16="http://schemas.microsoft.com/office/drawing/2014/main" val="2396543133"/>
                  </a:ext>
                </a:extLst>
              </a:tr>
            </a:tbl>
          </a:graphicData>
        </a:graphic>
      </p:graphicFrame>
      <p:sp>
        <p:nvSpPr>
          <p:cNvPr id="4" name="TextBox 3">
            <a:extLst>
              <a:ext uri="{FF2B5EF4-FFF2-40B4-BE49-F238E27FC236}">
                <a16:creationId xmlns:a16="http://schemas.microsoft.com/office/drawing/2014/main" id="{73004E82-6366-AA0C-E69E-91CD02C564A9}"/>
              </a:ext>
            </a:extLst>
          </p:cNvPr>
          <p:cNvSpPr txBox="1"/>
          <p:nvPr/>
        </p:nvSpPr>
        <p:spPr>
          <a:xfrm>
            <a:off x="833718" y="219020"/>
            <a:ext cx="6096000" cy="584775"/>
          </a:xfrm>
          <a:prstGeom prst="rect">
            <a:avLst/>
          </a:prstGeom>
          <a:noFill/>
        </p:spPr>
        <p:txBody>
          <a:bodyPr wrap="square">
            <a:spAutoFit/>
          </a:bodyPr>
          <a:lstStyle/>
          <a:p>
            <a:r>
              <a:rPr lang="en-US" sz="3200" b="1" dirty="0">
                <a:latin typeface="Corbel Light" panose="020B0303020204020204" pitchFamily="34" charset="0"/>
              </a:rPr>
              <a:t>Index</a:t>
            </a:r>
          </a:p>
        </p:txBody>
      </p:sp>
    </p:spTree>
    <p:extLst>
      <p:ext uri="{BB962C8B-B14F-4D97-AF65-F5344CB8AC3E}">
        <p14:creationId xmlns:p14="http://schemas.microsoft.com/office/powerpoint/2010/main" val="918924839"/>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D037F-69F7-D565-B3F4-C7FE986B5913}"/>
              </a:ext>
            </a:extLst>
          </p:cNvPr>
          <p:cNvSpPr>
            <a:spLocks noGrp="1"/>
          </p:cNvSpPr>
          <p:nvPr>
            <p:ph type="title"/>
          </p:nvPr>
        </p:nvSpPr>
        <p:spPr/>
        <p:txBody>
          <a:bodyPr/>
          <a:lstStyle/>
          <a:p>
            <a:r>
              <a:rPr lang="en-US" sz="5400" b="1" dirty="0">
                <a:latin typeface="Corbel Light" panose="020B0303020204020204" pitchFamily="34" charset="0"/>
              </a:rPr>
              <a:t>Production Facilities </a:t>
            </a:r>
            <a:endParaRPr lang="en-IN" dirty="0"/>
          </a:p>
        </p:txBody>
      </p:sp>
      <p:graphicFrame>
        <p:nvGraphicFramePr>
          <p:cNvPr id="3" name="Diagram 2">
            <a:extLst>
              <a:ext uri="{FF2B5EF4-FFF2-40B4-BE49-F238E27FC236}">
                <a16:creationId xmlns:a16="http://schemas.microsoft.com/office/drawing/2014/main" id="{7815411E-42D3-3449-6944-B41128ACBB78}"/>
              </a:ext>
            </a:extLst>
          </p:cNvPr>
          <p:cNvGraphicFramePr/>
          <p:nvPr>
            <p:extLst>
              <p:ext uri="{D42A27DB-BD31-4B8C-83A1-F6EECF244321}">
                <p14:modId xmlns:p14="http://schemas.microsoft.com/office/powerpoint/2010/main" val="831747609"/>
              </p:ext>
            </p:extLst>
          </p:nvPr>
        </p:nvGraphicFramePr>
        <p:xfrm>
          <a:off x="2456329" y="1497106"/>
          <a:ext cx="8220636" cy="50650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080556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9D89256-6D41-B75A-0EC6-D08B22C379DD}"/>
              </a:ext>
            </a:extLst>
          </p:cNvPr>
          <p:cNvSpPr>
            <a:spLocks noGrp="1"/>
          </p:cNvSpPr>
          <p:nvPr>
            <p:ph type="body" sz="half" idx="2"/>
          </p:nvPr>
        </p:nvSpPr>
        <p:spPr>
          <a:xfrm>
            <a:off x="8328212" y="1864660"/>
            <a:ext cx="3435937" cy="4186518"/>
          </a:xfrm>
        </p:spPr>
        <p:txBody>
          <a:bodyPr>
            <a:normAutofit/>
          </a:bodyPr>
          <a:lstStyle/>
          <a:p>
            <a:pPr marL="342900" marR="833755" lvl="0" indent="-342900" fontAlgn="base">
              <a:lnSpc>
                <a:spcPct val="110000"/>
              </a:lnSpc>
              <a:spcBef>
                <a:spcPts val="0"/>
              </a:spcBef>
              <a:spcAft>
                <a:spcPts val="275"/>
              </a:spcAft>
              <a:buClr>
                <a:schemeClr val="bg1"/>
              </a:buClr>
              <a:buSzPts val="1200"/>
              <a:buFont typeface="Arial" panose="020B0604020202020204" pitchFamily="34" charset="0"/>
              <a:buChar char="•"/>
            </a:pPr>
            <a:r>
              <a:rPr lang="en-IN" sz="1600" b="1" u="none" strike="noStrike" dirty="0">
                <a:solidFill>
                  <a:schemeClr val="bg1"/>
                </a:solidFill>
                <a:effectLst/>
                <a:uFill>
                  <a:solidFill>
                    <a:srgbClr val="000000"/>
                  </a:solidFill>
                </a:uFill>
                <a:latin typeface="Corbel Light" panose="020B0303020204020204" pitchFamily="34" charset="0"/>
                <a:ea typeface="Arial" panose="020B0604020202020204" pitchFamily="34" charset="0"/>
                <a:cs typeface="Arial" panose="020B0604020202020204" pitchFamily="34" charset="0"/>
              </a:rPr>
              <a:t>Presently, India has 22 nuclear power reactors operating in 7 states, with an installed capacity of 6780 Mega Watt electric (MWe).  </a:t>
            </a:r>
            <a:endParaRPr lang="en-US" sz="1600" b="1" u="none" strike="noStrike" dirty="0">
              <a:solidFill>
                <a:schemeClr val="bg1"/>
              </a:solidFill>
              <a:effectLst/>
              <a:uFill>
                <a:solidFill>
                  <a:srgbClr val="000000"/>
                </a:solidFill>
              </a:uFill>
              <a:latin typeface="Corbel Light" panose="020B0303020204020204" pitchFamily="34" charset="0"/>
              <a:ea typeface="Arial" panose="020B0604020202020204" pitchFamily="34" charset="0"/>
              <a:cs typeface="Arial" panose="020B0604020202020204" pitchFamily="34" charset="0"/>
            </a:endParaRPr>
          </a:p>
          <a:p>
            <a:pPr marL="342900" marR="833755" lvl="0" indent="-342900" fontAlgn="base">
              <a:lnSpc>
                <a:spcPct val="110000"/>
              </a:lnSpc>
              <a:spcBef>
                <a:spcPts val="0"/>
              </a:spcBef>
              <a:spcAft>
                <a:spcPts val="270"/>
              </a:spcAft>
              <a:buClr>
                <a:schemeClr val="bg1"/>
              </a:buClr>
              <a:buSzPts val="1200"/>
              <a:buFont typeface="Arial" panose="020B0604020202020204" pitchFamily="34" charset="0"/>
              <a:buChar char="•"/>
            </a:pPr>
            <a:r>
              <a:rPr lang="en-IN" sz="1600" b="1" u="none" strike="noStrike" dirty="0">
                <a:solidFill>
                  <a:schemeClr val="bg1"/>
                </a:solidFill>
                <a:effectLst/>
                <a:uFill>
                  <a:solidFill>
                    <a:srgbClr val="000000"/>
                  </a:solidFill>
                </a:uFill>
                <a:latin typeface="Corbel Light" panose="020B0303020204020204" pitchFamily="34" charset="0"/>
                <a:ea typeface="Arial" panose="020B0604020202020204" pitchFamily="34" charset="0"/>
                <a:cs typeface="Arial" panose="020B0604020202020204" pitchFamily="34" charset="0"/>
              </a:rPr>
              <a:t>18 reactors are Pressurized Heavy Water Reactors (PHWRs) and 4 are Light Water Reactors (LWRs). </a:t>
            </a:r>
            <a:endParaRPr lang="en-US" sz="1600" b="1" u="none" strike="noStrike" dirty="0">
              <a:solidFill>
                <a:schemeClr val="bg1"/>
              </a:solidFill>
              <a:effectLst/>
              <a:uFill>
                <a:solidFill>
                  <a:srgbClr val="000000"/>
                </a:solidFill>
              </a:uFill>
              <a:latin typeface="Corbel Light" panose="020B0303020204020204" pitchFamily="34" charset="0"/>
              <a:ea typeface="Arial" panose="020B0604020202020204" pitchFamily="34" charset="0"/>
              <a:cs typeface="Arial" panose="020B0604020202020204" pitchFamily="34" charset="0"/>
            </a:endParaRPr>
          </a:p>
          <a:p>
            <a:pPr>
              <a:buClr>
                <a:schemeClr val="bg1"/>
              </a:buClr>
            </a:pPr>
            <a:endParaRPr lang="en-US" sz="1600" b="1" dirty="0">
              <a:solidFill>
                <a:schemeClr val="bg1"/>
              </a:solidFill>
              <a:latin typeface="Corbel Light" panose="020B0303020204020204" pitchFamily="34" charset="0"/>
            </a:endParaRPr>
          </a:p>
        </p:txBody>
      </p:sp>
      <p:graphicFrame>
        <p:nvGraphicFramePr>
          <p:cNvPr id="8" name="Table 7">
            <a:extLst>
              <a:ext uri="{FF2B5EF4-FFF2-40B4-BE49-F238E27FC236}">
                <a16:creationId xmlns:a16="http://schemas.microsoft.com/office/drawing/2014/main" id="{FFA42081-2B19-2945-210D-F17DA5704AEA}"/>
              </a:ext>
            </a:extLst>
          </p:cNvPr>
          <p:cNvGraphicFramePr>
            <a:graphicFrameLocks noGrp="1"/>
          </p:cNvGraphicFramePr>
          <p:nvPr>
            <p:extLst>
              <p:ext uri="{D42A27DB-BD31-4B8C-83A1-F6EECF244321}">
                <p14:modId xmlns:p14="http://schemas.microsoft.com/office/powerpoint/2010/main" val="4061745601"/>
              </p:ext>
            </p:extLst>
          </p:nvPr>
        </p:nvGraphicFramePr>
        <p:xfrm>
          <a:off x="650900" y="1246095"/>
          <a:ext cx="6499755" cy="5008661"/>
        </p:xfrm>
        <a:graphic>
          <a:graphicData uri="http://schemas.openxmlformats.org/drawingml/2006/table">
            <a:tbl>
              <a:tblPr firstRow="1" firstCol="1" bandRow="1">
                <a:tableStyleId>{5C22544A-7EE6-4342-B048-85BDC9FD1C3A}</a:tableStyleId>
              </a:tblPr>
              <a:tblGrid>
                <a:gridCol w="1259976">
                  <a:extLst>
                    <a:ext uri="{9D8B030D-6E8A-4147-A177-3AD203B41FA5}">
                      <a16:colId xmlns:a16="http://schemas.microsoft.com/office/drawing/2014/main" val="2121737503"/>
                    </a:ext>
                  </a:extLst>
                </a:gridCol>
                <a:gridCol w="1261388">
                  <a:extLst>
                    <a:ext uri="{9D8B030D-6E8A-4147-A177-3AD203B41FA5}">
                      <a16:colId xmlns:a16="http://schemas.microsoft.com/office/drawing/2014/main" val="1115203964"/>
                    </a:ext>
                  </a:extLst>
                </a:gridCol>
                <a:gridCol w="1173106">
                  <a:extLst>
                    <a:ext uri="{9D8B030D-6E8A-4147-A177-3AD203B41FA5}">
                      <a16:colId xmlns:a16="http://schemas.microsoft.com/office/drawing/2014/main" val="894077799"/>
                    </a:ext>
                  </a:extLst>
                </a:gridCol>
                <a:gridCol w="1501520">
                  <a:extLst>
                    <a:ext uri="{9D8B030D-6E8A-4147-A177-3AD203B41FA5}">
                      <a16:colId xmlns:a16="http://schemas.microsoft.com/office/drawing/2014/main" val="1681043867"/>
                    </a:ext>
                  </a:extLst>
                </a:gridCol>
                <a:gridCol w="1303765">
                  <a:extLst>
                    <a:ext uri="{9D8B030D-6E8A-4147-A177-3AD203B41FA5}">
                      <a16:colId xmlns:a16="http://schemas.microsoft.com/office/drawing/2014/main" val="1470950135"/>
                    </a:ext>
                  </a:extLst>
                </a:gridCol>
              </a:tblGrid>
              <a:tr h="441832">
                <a:tc>
                  <a:txBody>
                    <a:bodyPr/>
                    <a:lstStyle/>
                    <a:p>
                      <a:pPr marL="0" marR="33655" indent="0" algn="ctr">
                        <a:lnSpc>
                          <a:spcPct val="150000"/>
                        </a:lnSpc>
                        <a:spcBef>
                          <a:spcPts val="0"/>
                        </a:spcBef>
                        <a:spcAft>
                          <a:spcPts val="0"/>
                        </a:spcAft>
                      </a:pPr>
                      <a:r>
                        <a:rPr lang="en-IN" sz="1400">
                          <a:effectLst/>
                        </a:rPr>
                        <a:t>Power Plant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Location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Operator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925" indent="0" algn="ctr">
                        <a:lnSpc>
                          <a:spcPct val="150000"/>
                        </a:lnSpc>
                        <a:spcBef>
                          <a:spcPts val="0"/>
                        </a:spcBef>
                        <a:spcAft>
                          <a:spcPts val="0"/>
                        </a:spcAft>
                      </a:pPr>
                      <a:r>
                        <a:rPr lang="en-IN" sz="1400">
                          <a:effectLst/>
                        </a:rPr>
                        <a:t>Type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15875" marR="0" indent="0" algn="l">
                        <a:lnSpc>
                          <a:spcPct val="150000"/>
                        </a:lnSpc>
                        <a:spcBef>
                          <a:spcPts val="0"/>
                        </a:spcBef>
                        <a:spcAft>
                          <a:spcPts val="0"/>
                        </a:spcAft>
                      </a:pPr>
                      <a:r>
                        <a:rPr lang="en-IN" sz="1400">
                          <a:effectLst/>
                        </a:rPr>
                        <a:t>Capacity (Mwe)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4273561448"/>
                  </a:ext>
                </a:extLst>
              </a:tr>
              <a:tr h="441832">
                <a:tc>
                  <a:txBody>
                    <a:bodyPr/>
                    <a:lstStyle/>
                    <a:p>
                      <a:pPr marL="0" marR="34925" indent="0" algn="ctr">
                        <a:lnSpc>
                          <a:spcPct val="150000"/>
                        </a:lnSpc>
                        <a:spcBef>
                          <a:spcPts val="0"/>
                        </a:spcBef>
                        <a:spcAft>
                          <a:spcPts val="0"/>
                        </a:spcAft>
                      </a:pPr>
                      <a:r>
                        <a:rPr lang="en-IN" sz="1400">
                          <a:effectLst/>
                        </a:rPr>
                        <a:t>Kaiga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2385" indent="0" algn="ctr">
                        <a:lnSpc>
                          <a:spcPct val="150000"/>
                        </a:lnSpc>
                        <a:spcBef>
                          <a:spcPts val="0"/>
                        </a:spcBef>
                        <a:spcAft>
                          <a:spcPts val="0"/>
                        </a:spcAft>
                      </a:pPr>
                      <a:r>
                        <a:rPr lang="en-IN" sz="1400">
                          <a:effectLst/>
                        </a:rPr>
                        <a:t>Karnataka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2385" indent="0" algn="ctr">
                        <a:lnSpc>
                          <a:spcPct val="150000"/>
                        </a:lnSpc>
                        <a:spcBef>
                          <a:spcPts val="0"/>
                        </a:spcBef>
                        <a:spcAft>
                          <a:spcPts val="0"/>
                        </a:spcAft>
                      </a:pPr>
                      <a:r>
                        <a:rPr lang="en-IN" sz="1400">
                          <a:effectLst/>
                        </a:rPr>
                        <a:t>IPHWR-220× 4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880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1231252775"/>
                  </a:ext>
                </a:extLst>
              </a:tr>
              <a:tr h="876821">
                <a:tc>
                  <a:txBody>
                    <a:bodyPr/>
                    <a:lstStyle/>
                    <a:p>
                      <a:pPr marL="0" marR="31750" indent="0" algn="ctr">
                        <a:lnSpc>
                          <a:spcPct val="150000"/>
                        </a:lnSpc>
                        <a:spcBef>
                          <a:spcPts val="0"/>
                        </a:spcBef>
                        <a:spcAft>
                          <a:spcPts val="0"/>
                        </a:spcAft>
                      </a:pPr>
                      <a:r>
                        <a:rPr lang="en-IN" sz="1400" dirty="0">
                          <a:effectLst/>
                        </a:rPr>
                        <a:t>Kakrapar </a:t>
                      </a:r>
                      <a:endPar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Gujarat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2385" indent="0" algn="ctr">
                        <a:lnSpc>
                          <a:spcPct val="150000"/>
                        </a:lnSpc>
                        <a:spcBef>
                          <a:spcPts val="0"/>
                        </a:spcBef>
                        <a:spcAft>
                          <a:spcPts val="1360"/>
                        </a:spcAft>
                      </a:pPr>
                      <a:r>
                        <a:rPr lang="en-IN" sz="1400">
                          <a:effectLst/>
                        </a:rPr>
                        <a:t>IPHWR-220× 2 </a:t>
                      </a:r>
                      <a:endParaRPr lang="en-US" sz="1400">
                        <a:effectLst/>
                      </a:endParaRPr>
                    </a:p>
                    <a:p>
                      <a:pPr marL="0" marR="32385" indent="0" algn="ctr">
                        <a:lnSpc>
                          <a:spcPct val="150000"/>
                        </a:lnSpc>
                        <a:spcBef>
                          <a:spcPts val="0"/>
                        </a:spcBef>
                        <a:spcAft>
                          <a:spcPts val="0"/>
                        </a:spcAft>
                      </a:pPr>
                      <a:r>
                        <a:rPr lang="en-IN" sz="1400">
                          <a:effectLst/>
                        </a:rPr>
                        <a:t>IPHWR-700× 1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1140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1964496014"/>
                  </a:ext>
                </a:extLst>
              </a:tr>
              <a:tr h="441832">
                <a:tc>
                  <a:txBody>
                    <a:bodyPr/>
                    <a:lstStyle/>
                    <a:p>
                      <a:pPr marL="0" marR="33655" indent="0" algn="ctr">
                        <a:lnSpc>
                          <a:spcPct val="150000"/>
                        </a:lnSpc>
                        <a:spcBef>
                          <a:spcPts val="0"/>
                        </a:spcBef>
                        <a:spcAft>
                          <a:spcPts val="0"/>
                        </a:spcAft>
                      </a:pPr>
                      <a:r>
                        <a:rPr lang="en-IN" sz="1400">
                          <a:effectLst/>
                        </a:rPr>
                        <a:t>Kudankulam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Tamil Nadu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655" indent="0" algn="ctr">
                        <a:lnSpc>
                          <a:spcPct val="150000"/>
                        </a:lnSpc>
                        <a:spcBef>
                          <a:spcPts val="0"/>
                        </a:spcBef>
                        <a:spcAft>
                          <a:spcPts val="0"/>
                        </a:spcAft>
                      </a:pPr>
                      <a:r>
                        <a:rPr lang="en-IN" sz="1400">
                          <a:effectLst/>
                        </a:rPr>
                        <a:t>VVER-1000× 1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2000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2760770915"/>
                  </a:ext>
                </a:extLst>
              </a:tr>
              <a:tr h="441832">
                <a:tc>
                  <a:txBody>
                    <a:bodyPr/>
                    <a:lstStyle/>
                    <a:p>
                      <a:pPr marL="0" marR="34925" indent="0" algn="ctr">
                        <a:lnSpc>
                          <a:spcPct val="150000"/>
                        </a:lnSpc>
                        <a:spcBef>
                          <a:spcPts val="0"/>
                        </a:spcBef>
                        <a:spcAft>
                          <a:spcPts val="0"/>
                        </a:spcAft>
                      </a:pPr>
                      <a:r>
                        <a:rPr lang="en-IN" sz="1400">
                          <a:effectLst/>
                        </a:rPr>
                        <a:t>Kalpakkam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Tamil Nadu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2385" indent="0" algn="ctr">
                        <a:lnSpc>
                          <a:spcPct val="150000"/>
                        </a:lnSpc>
                        <a:spcBef>
                          <a:spcPts val="0"/>
                        </a:spcBef>
                        <a:spcAft>
                          <a:spcPts val="0"/>
                        </a:spcAft>
                      </a:pPr>
                      <a:r>
                        <a:rPr lang="en-IN" sz="1400">
                          <a:effectLst/>
                        </a:rPr>
                        <a:t>IPHWR-220× 2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440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3214813574"/>
                  </a:ext>
                </a:extLst>
              </a:tr>
              <a:tr h="441832">
                <a:tc>
                  <a:txBody>
                    <a:bodyPr/>
                    <a:lstStyle/>
                    <a:p>
                      <a:pPr marL="0" marR="31750" indent="0" algn="ctr">
                        <a:lnSpc>
                          <a:spcPct val="150000"/>
                        </a:lnSpc>
                        <a:spcBef>
                          <a:spcPts val="0"/>
                        </a:spcBef>
                        <a:spcAft>
                          <a:spcPts val="0"/>
                        </a:spcAft>
                      </a:pPr>
                      <a:r>
                        <a:rPr lang="en-IN" sz="1400">
                          <a:effectLst/>
                        </a:rPr>
                        <a:t>Narora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Uttar Pradesh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2385" indent="0" algn="ctr">
                        <a:lnSpc>
                          <a:spcPct val="150000"/>
                        </a:lnSpc>
                        <a:spcBef>
                          <a:spcPts val="0"/>
                        </a:spcBef>
                        <a:spcAft>
                          <a:spcPts val="0"/>
                        </a:spcAft>
                      </a:pPr>
                      <a:r>
                        <a:rPr lang="en-IN" sz="1400">
                          <a:effectLst/>
                        </a:rPr>
                        <a:t>IPHWR-220× 2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440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4268032541"/>
                  </a:ext>
                </a:extLst>
              </a:tr>
              <a:tr h="668668">
                <a:tc>
                  <a:txBody>
                    <a:bodyPr/>
                    <a:lstStyle/>
                    <a:p>
                      <a:pPr marL="0" marR="34290" indent="0" algn="ctr">
                        <a:lnSpc>
                          <a:spcPct val="150000"/>
                        </a:lnSpc>
                        <a:spcBef>
                          <a:spcPts val="0"/>
                        </a:spcBef>
                        <a:spcAft>
                          <a:spcPts val="0"/>
                        </a:spcAft>
                      </a:pPr>
                      <a:r>
                        <a:rPr lang="en-IN" sz="1400">
                          <a:effectLst/>
                        </a:rPr>
                        <a:t>Rajasthan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3020" indent="0" algn="ctr">
                        <a:lnSpc>
                          <a:spcPct val="150000"/>
                        </a:lnSpc>
                        <a:spcBef>
                          <a:spcPts val="0"/>
                        </a:spcBef>
                        <a:spcAft>
                          <a:spcPts val="0"/>
                        </a:spcAft>
                      </a:pPr>
                      <a:r>
                        <a:rPr lang="en-IN" sz="1400">
                          <a:effectLst/>
                        </a:rPr>
                        <a:t>Rajasthan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0" indent="0" algn="just">
                        <a:lnSpc>
                          <a:spcPct val="150000"/>
                        </a:lnSpc>
                        <a:spcBef>
                          <a:spcPts val="0"/>
                        </a:spcBef>
                        <a:spcAft>
                          <a:spcPts val="0"/>
                        </a:spcAft>
                      </a:pPr>
                      <a:r>
                        <a:rPr lang="en-IN" sz="1400">
                          <a:effectLst/>
                        </a:rPr>
                        <a:t>CANDU IPHWR-220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1180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2881233825"/>
                  </a:ext>
                </a:extLst>
              </a:tr>
              <a:tr h="879862">
                <a:tc>
                  <a:txBody>
                    <a:bodyPr/>
                    <a:lstStyle/>
                    <a:p>
                      <a:pPr marL="0" marR="31750" indent="0" algn="ctr">
                        <a:lnSpc>
                          <a:spcPct val="150000"/>
                        </a:lnSpc>
                        <a:spcBef>
                          <a:spcPts val="0"/>
                        </a:spcBef>
                        <a:spcAft>
                          <a:spcPts val="0"/>
                        </a:spcAft>
                      </a:pPr>
                      <a:r>
                        <a:rPr lang="en-IN" sz="1400">
                          <a:effectLst/>
                        </a:rPr>
                        <a:t>Tarapur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Maharashtra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5560" indent="0" algn="ctr">
                        <a:lnSpc>
                          <a:spcPct val="150000"/>
                        </a:lnSpc>
                        <a:spcBef>
                          <a:spcPts val="0"/>
                        </a:spcBef>
                        <a:spcAft>
                          <a:spcPts val="0"/>
                        </a:spcAft>
                      </a:pPr>
                      <a:r>
                        <a:rPr lang="en-IN" sz="1400">
                          <a:effectLst/>
                        </a:rPr>
                        <a:t>NPCIL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0" indent="0" algn="ctr">
                        <a:lnSpc>
                          <a:spcPct val="150000"/>
                        </a:lnSpc>
                        <a:spcBef>
                          <a:spcPts val="0"/>
                        </a:spcBef>
                        <a:spcAft>
                          <a:spcPts val="0"/>
                        </a:spcAft>
                      </a:pPr>
                      <a:r>
                        <a:rPr lang="en-IN" sz="1400">
                          <a:effectLst/>
                        </a:rPr>
                        <a:t>BWR- 160 × 2 IPHWR-540× 2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a:effectLst/>
                        </a:rPr>
                        <a:t>1400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2512394163"/>
                  </a:ext>
                </a:extLst>
              </a:tr>
              <a:tr h="374150">
                <a:tc>
                  <a:txBody>
                    <a:bodyPr/>
                    <a:lstStyle/>
                    <a:p>
                      <a:pPr marL="0" marR="0" indent="0" algn="l">
                        <a:lnSpc>
                          <a:spcPct val="150000"/>
                        </a:lnSpc>
                        <a:spcBef>
                          <a:spcPts val="0"/>
                        </a:spcBef>
                        <a:spcAft>
                          <a:spcPts val="800"/>
                        </a:spcAft>
                      </a:pPr>
                      <a:r>
                        <a:rPr lang="en-IN" sz="1400">
                          <a:effectLst/>
                        </a:rPr>
                        <a:t>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gridSpan="2">
                  <a:txBody>
                    <a:bodyPr/>
                    <a:lstStyle/>
                    <a:p>
                      <a:pPr marL="180340" marR="0" indent="0" algn="ctr">
                        <a:lnSpc>
                          <a:spcPct val="150000"/>
                        </a:lnSpc>
                        <a:spcBef>
                          <a:spcPts val="0"/>
                        </a:spcBef>
                        <a:spcAft>
                          <a:spcPts val="0"/>
                        </a:spcAft>
                      </a:pPr>
                      <a:r>
                        <a:rPr lang="en-IN" sz="1400">
                          <a:effectLst/>
                        </a:rPr>
                        <a:t>Total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hMerge="1">
                  <a:txBody>
                    <a:bodyPr/>
                    <a:lstStyle/>
                    <a:p>
                      <a:endParaRPr lang="en-US"/>
                    </a:p>
                  </a:txBody>
                  <a:tcPr/>
                </a:tc>
                <a:tc>
                  <a:txBody>
                    <a:bodyPr/>
                    <a:lstStyle/>
                    <a:p>
                      <a:pPr marL="0" marR="0" indent="0" algn="l">
                        <a:lnSpc>
                          <a:spcPct val="150000"/>
                        </a:lnSpc>
                        <a:spcBef>
                          <a:spcPts val="0"/>
                        </a:spcBef>
                        <a:spcAft>
                          <a:spcPts val="800"/>
                        </a:spcAft>
                      </a:pPr>
                      <a:r>
                        <a:rPr lang="en-IN" sz="1400">
                          <a:effectLst/>
                        </a:rPr>
                        <a:t> </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tc>
                  <a:txBody>
                    <a:bodyPr/>
                    <a:lstStyle/>
                    <a:p>
                      <a:pPr marL="0" marR="34290" indent="0" algn="ctr">
                        <a:lnSpc>
                          <a:spcPct val="150000"/>
                        </a:lnSpc>
                        <a:spcBef>
                          <a:spcPts val="0"/>
                        </a:spcBef>
                        <a:spcAft>
                          <a:spcPts val="0"/>
                        </a:spcAft>
                      </a:pPr>
                      <a:r>
                        <a:rPr lang="en-IN" sz="1400" dirty="0">
                          <a:effectLst/>
                        </a:rPr>
                        <a:t>7480 </a:t>
                      </a:r>
                      <a:endPar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896" marR="37144" marT="30554" marB="0"/>
                </a:tc>
                <a:extLst>
                  <a:ext uri="{0D108BD9-81ED-4DB2-BD59-A6C34878D82A}">
                    <a16:rowId xmlns:a16="http://schemas.microsoft.com/office/drawing/2014/main" val="4027275463"/>
                  </a:ext>
                </a:extLst>
              </a:tr>
            </a:tbl>
          </a:graphicData>
        </a:graphic>
      </p:graphicFrame>
      <p:sp>
        <p:nvSpPr>
          <p:cNvPr id="10" name="TextBox 9">
            <a:extLst>
              <a:ext uri="{FF2B5EF4-FFF2-40B4-BE49-F238E27FC236}">
                <a16:creationId xmlns:a16="http://schemas.microsoft.com/office/drawing/2014/main" id="{40B03EE6-911A-200D-209E-569D54AB5966}"/>
              </a:ext>
            </a:extLst>
          </p:cNvPr>
          <p:cNvSpPr txBox="1"/>
          <p:nvPr/>
        </p:nvSpPr>
        <p:spPr>
          <a:xfrm>
            <a:off x="959224" y="603244"/>
            <a:ext cx="6096000" cy="470000"/>
          </a:xfrm>
          <a:prstGeom prst="rect">
            <a:avLst/>
          </a:prstGeom>
          <a:noFill/>
        </p:spPr>
        <p:txBody>
          <a:bodyPr wrap="square">
            <a:spAutoFit/>
          </a:bodyPr>
          <a:lstStyle/>
          <a:p>
            <a:pPr marL="86995" marR="0" indent="-6350">
              <a:lnSpc>
                <a:spcPct val="107000"/>
              </a:lnSpc>
              <a:spcBef>
                <a:spcPts val="0"/>
              </a:spcBef>
              <a:spcAft>
                <a:spcPts val="1295"/>
              </a:spcAft>
            </a:pPr>
            <a:r>
              <a:rPr lang="en-GB" sz="2400" b="1" dirty="0">
                <a:solidFill>
                  <a:srgbClr val="000000"/>
                </a:solidFill>
                <a:effectLst/>
                <a:latin typeface="Corbel Light" panose="020B0303020204020204" pitchFamily="34" charset="0"/>
                <a:ea typeface="Calibri" panose="020F0502020204030204" pitchFamily="34" charset="0"/>
              </a:rPr>
              <a:t>LIST OF NUCLEAR POWER PLANTS IN INDIA </a:t>
            </a:r>
            <a:endParaRPr lang="en-US" sz="2400" b="1" dirty="0">
              <a:solidFill>
                <a:srgbClr val="000000"/>
              </a:solidFill>
              <a:effectLst/>
              <a:latin typeface="Corbel Light" panose="020B0303020204020204" pitchFamily="34" charset="0"/>
              <a:ea typeface="Calibri" panose="020F0502020204030204" pitchFamily="34" charset="0"/>
            </a:endParaRPr>
          </a:p>
        </p:txBody>
      </p:sp>
    </p:spTree>
    <p:extLst>
      <p:ext uri="{BB962C8B-B14F-4D97-AF65-F5344CB8AC3E}">
        <p14:creationId xmlns:p14="http://schemas.microsoft.com/office/powerpoint/2010/main" val="67185872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7B629-2351-498B-01FE-A2E3809E3239}"/>
              </a:ext>
            </a:extLst>
          </p:cNvPr>
          <p:cNvSpPr>
            <a:spLocks noGrp="1"/>
          </p:cNvSpPr>
          <p:nvPr>
            <p:ph type="title"/>
          </p:nvPr>
        </p:nvSpPr>
        <p:spPr/>
        <p:txBody>
          <a:bodyPr/>
          <a:lstStyle/>
          <a:p>
            <a:r>
              <a:rPr lang="en-US" sz="5400" b="1" dirty="0">
                <a:latin typeface="Corbel Light" panose="020B0303020204020204" pitchFamily="34" charset="0"/>
              </a:rPr>
              <a:t>Nuclear Reactor</a:t>
            </a:r>
            <a:endParaRPr lang="en-US" b="1" dirty="0">
              <a:latin typeface="Corbel Light" panose="020B0303020204020204" pitchFamily="34" charset="0"/>
            </a:endParaRPr>
          </a:p>
        </p:txBody>
      </p:sp>
      <p:sp>
        <p:nvSpPr>
          <p:cNvPr id="5" name="Content Placeholder 4">
            <a:extLst>
              <a:ext uri="{FF2B5EF4-FFF2-40B4-BE49-F238E27FC236}">
                <a16:creationId xmlns:a16="http://schemas.microsoft.com/office/drawing/2014/main" id="{62589941-944F-3E3A-B5BF-8BD22FA0B88E}"/>
              </a:ext>
            </a:extLst>
          </p:cNvPr>
          <p:cNvSpPr>
            <a:spLocks noGrp="1"/>
          </p:cNvSpPr>
          <p:nvPr>
            <p:ph idx="1"/>
          </p:nvPr>
        </p:nvSpPr>
        <p:spPr>
          <a:xfrm>
            <a:off x="529716" y="2157731"/>
            <a:ext cx="5438776" cy="2736999"/>
          </a:xfrm>
        </p:spPr>
        <p:txBody>
          <a:bodyPr>
            <a:normAutofit/>
          </a:bodyPr>
          <a:lstStyle/>
          <a:p>
            <a:pPr marL="342900" indent="-342900" algn="just">
              <a:buFont typeface="Arial" panose="020B0604020202020204" pitchFamily="34" charset="0"/>
              <a:buChar char="•"/>
            </a:pPr>
            <a:r>
              <a:rPr lang="en-US" sz="1800" b="1" i="0" dirty="0">
                <a:effectLst/>
                <a:latin typeface="Corbel Light" panose="020B0303020204020204" pitchFamily="34" charset="0"/>
              </a:rPr>
              <a:t>A nuclear reactor is a device used to initiate and control a fission </a:t>
            </a:r>
            <a:r>
              <a:rPr lang="en-US" sz="1800" b="1" dirty="0">
                <a:latin typeface="Corbel Light" panose="020B0303020204020204" pitchFamily="34" charset="0"/>
              </a:rPr>
              <a:t>nuclear chain reaction</a:t>
            </a:r>
            <a:r>
              <a:rPr lang="en-US" sz="1800" b="1" i="0" dirty="0">
                <a:effectLst/>
                <a:latin typeface="Corbel Light" panose="020B0303020204020204" pitchFamily="34" charset="0"/>
              </a:rPr>
              <a:t> or </a:t>
            </a:r>
            <a:r>
              <a:rPr lang="en-US" sz="1800" b="1" dirty="0">
                <a:latin typeface="Corbel Light" panose="020B0303020204020204" pitchFamily="34" charset="0"/>
              </a:rPr>
              <a:t>nuclear fusion reactions</a:t>
            </a:r>
            <a:r>
              <a:rPr lang="en-US" sz="1800" b="1" i="0" dirty="0">
                <a:effectLst/>
                <a:latin typeface="Corbel Light" panose="020B0303020204020204" pitchFamily="34" charset="0"/>
              </a:rPr>
              <a:t>.</a:t>
            </a:r>
          </a:p>
          <a:p>
            <a:pPr marL="342900" indent="-342900" algn="just">
              <a:buFont typeface="Arial" panose="020B0604020202020204" pitchFamily="34" charset="0"/>
              <a:buChar char="•"/>
            </a:pPr>
            <a:r>
              <a:rPr lang="en-US" sz="1800" b="1" i="0" dirty="0">
                <a:effectLst/>
                <a:latin typeface="Corbel Light" panose="020B0303020204020204" pitchFamily="34" charset="0"/>
              </a:rPr>
              <a:t>Nuclear reactors are used at </a:t>
            </a:r>
            <a:r>
              <a:rPr lang="en-US" sz="1800" b="1" dirty="0">
                <a:latin typeface="Corbel Light" panose="020B0303020204020204" pitchFamily="34" charset="0"/>
              </a:rPr>
              <a:t>nuclear power plants</a:t>
            </a:r>
            <a:r>
              <a:rPr lang="en-US" sz="1800" b="1" i="0" dirty="0">
                <a:effectLst/>
                <a:latin typeface="Corbel Light" panose="020B0303020204020204" pitchFamily="34" charset="0"/>
              </a:rPr>
              <a:t> for </a:t>
            </a:r>
            <a:r>
              <a:rPr lang="en-US" sz="1800" b="1" dirty="0">
                <a:latin typeface="Corbel Light" panose="020B0303020204020204" pitchFamily="34" charset="0"/>
              </a:rPr>
              <a:t>electricity generation </a:t>
            </a:r>
            <a:r>
              <a:rPr lang="en-US" sz="1800" b="1" i="0" dirty="0">
                <a:effectLst/>
                <a:latin typeface="Corbel Light" panose="020B0303020204020204" pitchFamily="34" charset="0"/>
              </a:rPr>
              <a:t>and in nuclear mar</a:t>
            </a:r>
            <a:r>
              <a:rPr lang="en-US" sz="1800" b="1" dirty="0">
                <a:latin typeface="Corbel Light" panose="020B0303020204020204" pitchFamily="34" charset="0"/>
              </a:rPr>
              <a:t>ine propulsion</a:t>
            </a:r>
            <a:r>
              <a:rPr lang="en-US" sz="1800" b="1" i="0" dirty="0">
                <a:effectLst/>
                <a:latin typeface="Corbel Light" panose="020B0303020204020204" pitchFamily="34" charset="0"/>
              </a:rPr>
              <a:t>. Heat from </a:t>
            </a:r>
            <a:r>
              <a:rPr lang="en-US" sz="1800" b="1" dirty="0">
                <a:latin typeface="Corbel Light" panose="020B0303020204020204" pitchFamily="34" charset="0"/>
              </a:rPr>
              <a:t>nuclear fission</a:t>
            </a:r>
            <a:r>
              <a:rPr lang="en-US" sz="1800" b="1" i="0" dirty="0">
                <a:effectLst/>
                <a:latin typeface="Corbel Light" panose="020B0303020204020204" pitchFamily="34" charset="0"/>
              </a:rPr>
              <a:t> is passed to a </a:t>
            </a:r>
            <a:r>
              <a:rPr lang="en-US" sz="1800" b="1" dirty="0">
                <a:latin typeface="Corbel Light" panose="020B0303020204020204" pitchFamily="34" charset="0"/>
              </a:rPr>
              <a:t>working fluid</a:t>
            </a:r>
            <a:r>
              <a:rPr lang="en-US" sz="1800" b="1" i="0" dirty="0">
                <a:effectLst/>
                <a:latin typeface="Corbel Light" panose="020B0303020204020204" pitchFamily="34" charset="0"/>
              </a:rPr>
              <a:t> (water or gas), which in turn runs through </a:t>
            </a:r>
            <a:r>
              <a:rPr lang="en-US" sz="1800" b="1" dirty="0">
                <a:latin typeface="Corbel Light" panose="020B0303020204020204" pitchFamily="34" charset="0"/>
              </a:rPr>
              <a:t>steam turbines</a:t>
            </a:r>
            <a:r>
              <a:rPr lang="en-US" sz="1800" b="1" i="0" dirty="0">
                <a:effectLst/>
                <a:latin typeface="Corbel Light" panose="020B0303020204020204" pitchFamily="34" charset="0"/>
              </a:rPr>
              <a:t>. </a:t>
            </a:r>
          </a:p>
          <a:p>
            <a:pPr marL="342900" indent="-342900" algn="just">
              <a:buFont typeface="Arial" panose="020B0604020202020204" pitchFamily="34" charset="0"/>
              <a:buChar char="•"/>
            </a:pPr>
            <a:r>
              <a:rPr lang="en-US" sz="1800" b="1" dirty="0">
                <a:latin typeface="Corbel Light" panose="020B0303020204020204" pitchFamily="34" charset="0"/>
              </a:rPr>
              <a:t>It is classified into PHWR and BWR reactors.</a:t>
            </a:r>
            <a:endParaRPr lang="en-IN" sz="1800" dirty="0"/>
          </a:p>
        </p:txBody>
      </p:sp>
      <p:pic>
        <p:nvPicPr>
          <p:cNvPr id="6" name="Picture 5">
            <a:extLst>
              <a:ext uri="{FF2B5EF4-FFF2-40B4-BE49-F238E27FC236}">
                <a16:creationId xmlns:a16="http://schemas.microsoft.com/office/drawing/2014/main" id="{34189E2A-3E28-9DDA-8966-13AB3302EFBD}"/>
              </a:ext>
            </a:extLst>
          </p:cNvPr>
          <p:cNvPicPr>
            <a:picLocks noChangeAspect="1"/>
          </p:cNvPicPr>
          <p:nvPr/>
        </p:nvPicPr>
        <p:blipFill>
          <a:blip r:embed="rId2"/>
          <a:stretch>
            <a:fillRect/>
          </a:stretch>
        </p:blipFill>
        <p:spPr>
          <a:xfrm>
            <a:off x="6223509" y="1653988"/>
            <a:ext cx="5672656" cy="35500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3564651"/>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6D9B9-1695-59A2-354C-CA67A3318E55}"/>
              </a:ext>
            </a:extLst>
          </p:cNvPr>
          <p:cNvSpPr>
            <a:spLocks noGrp="1"/>
          </p:cNvSpPr>
          <p:nvPr>
            <p:ph type="title"/>
          </p:nvPr>
        </p:nvSpPr>
        <p:spPr>
          <a:xfrm>
            <a:off x="676656" y="5296452"/>
            <a:ext cx="10780776" cy="613283"/>
          </a:xfrm>
        </p:spPr>
        <p:txBody>
          <a:bodyPr>
            <a:normAutofit/>
          </a:bodyPr>
          <a:lstStyle/>
          <a:p>
            <a:r>
              <a:rPr lang="en-US" sz="3600" b="1" dirty="0"/>
              <a:t>Pressurized heavy water reactor</a:t>
            </a:r>
            <a:endParaRPr lang="en-IN" sz="3600" b="1" dirty="0"/>
          </a:p>
        </p:txBody>
      </p:sp>
      <p:sp>
        <p:nvSpPr>
          <p:cNvPr id="4" name="Text Placeholder 3">
            <a:extLst>
              <a:ext uri="{FF2B5EF4-FFF2-40B4-BE49-F238E27FC236}">
                <a16:creationId xmlns:a16="http://schemas.microsoft.com/office/drawing/2014/main" id="{822DA97E-9703-0E4B-9E79-213A119BA6AF}"/>
              </a:ext>
            </a:extLst>
          </p:cNvPr>
          <p:cNvSpPr>
            <a:spLocks noGrp="1"/>
          </p:cNvSpPr>
          <p:nvPr>
            <p:ph type="body" sz="half" idx="2"/>
          </p:nvPr>
        </p:nvSpPr>
        <p:spPr>
          <a:xfrm>
            <a:off x="734568" y="5909735"/>
            <a:ext cx="9229344" cy="533400"/>
          </a:xfrm>
        </p:spPr>
        <p:txBody>
          <a:bodyPr>
            <a:normAutofit/>
          </a:bodyPr>
          <a:lstStyle/>
          <a:p>
            <a:r>
              <a:rPr lang="en-US" sz="1600" b="0" i="0" dirty="0">
                <a:solidFill>
                  <a:schemeClr val="tx1"/>
                </a:solidFill>
                <a:effectLst/>
                <a:latin typeface="Calibri" panose="020F0502020204030204" pitchFamily="34" charset="0"/>
                <a:cs typeface="Calibri" panose="020F0502020204030204" pitchFamily="34" charset="0"/>
              </a:rPr>
              <a:t>A </a:t>
            </a:r>
            <a:r>
              <a:rPr lang="en-US" sz="1600" b="1" i="0" dirty="0">
                <a:solidFill>
                  <a:schemeClr val="tx1"/>
                </a:solidFill>
                <a:effectLst/>
                <a:latin typeface="Calibri" panose="020F0502020204030204" pitchFamily="34" charset="0"/>
                <a:cs typeface="Calibri" panose="020F0502020204030204" pitchFamily="34" charset="0"/>
              </a:rPr>
              <a:t>pressurized heavy-water reactor</a:t>
            </a:r>
            <a:r>
              <a:rPr lang="en-US" sz="1600" b="0" i="0" dirty="0">
                <a:solidFill>
                  <a:schemeClr val="tx1"/>
                </a:solidFill>
                <a:effectLst/>
                <a:latin typeface="Calibri" panose="020F0502020204030204" pitchFamily="34" charset="0"/>
                <a:cs typeface="Calibri" panose="020F0502020204030204" pitchFamily="34" charset="0"/>
              </a:rPr>
              <a:t> (</a:t>
            </a:r>
            <a:r>
              <a:rPr lang="en-US" sz="1600" b="1" i="0" dirty="0">
                <a:solidFill>
                  <a:schemeClr val="tx1"/>
                </a:solidFill>
                <a:effectLst/>
                <a:latin typeface="Calibri" panose="020F0502020204030204" pitchFamily="34" charset="0"/>
                <a:cs typeface="Calibri" panose="020F0502020204030204" pitchFamily="34" charset="0"/>
              </a:rPr>
              <a:t>PHWR</a:t>
            </a:r>
            <a:r>
              <a:rPr lang="en-US" sz="1600" b="0" i="0" dirty="0">
                <a:solidFill>
                  <a:schemeClr val="tx1"/>
                </a:solidFill>
                <a:effectLst/>
                <a:latin typeface="Calibri" panose="020F0502020204030204" pitchFamily="34" charset="0"/>
                <a:cs typeface="Calibri" panose="020F0502020204030204" pitchFamily="34" charset="0"/>
              </a:rPr>
              <a:t>) is a nuclear reactor that uses heavy water (deuterium oxide D2O) as its coolant and neutron moderator.</a:t>
            </a:r>
            <a:endParaRPr lang="en-IN" sz="1600" dirty="0">
              <a:solidFill>
                <a:schemeClr val="tx1"/>
              </a:solidFill>
              <a:latin typeface="Calibri" panose="020F0502020204030204" pitchFamily="34" charset="0"/>
              <a:cs typeface="Calibri" panose="020F0502020204030204" pitchFamily="34" charset="0"/>
            </a:endParaRPr>
          </a:p>
        </p:txBody>
      </p:sp>
      <p:pic>
        <p:nvPicPr>
          <p:cNvPr id="8" name="Picture Placeholder 7">
            <a:extLst>
              <a:ext uri="{FF2B5EF4-FFF2-40B4-BE49-F238E27FC236}">
                <a16:creationId xmlns:a16="http://schemas.microsoft.com/office/drawing/2014/main" id="{3214B5B7-074C-B638-1920-DD05ADB19140}"/>
              </a:ext>
            </a:extLst>
          </p:cNvPr>
          <p:cNvPicPr>
            <a:picLocks noGrp="1" noChangeAspect="1"/>
          </p:cNvPicPr>
          <p:nvPr>
            <p:ph type="pic" idx="1"/>
          </p:nvPr>
        </p:nvPicPr>
        <p:blipFill rotWithShape="1">
          <a:blip r:embed="rId2"/>
          <a:srcRect t="30" r="968" b="30"/>
          <a:stretch/>
        </p:blipFill>
        <p:spPr>
          <a:xfrm>
            <a:off x="1406266" y="601678"/>
            <a:ext cx="9379468" cy="4141249"/>
          </a:xfrm>
          <a:prstGeom prst="rect">
            <a:avLst/>
          </a:prstGeom>
        </p:spPr>
      </p:pic>
    </p:spTree>
    <p:extLst>
      <p:ext uri="{BB962C8B-B14F-4D97-AF65-F5344CB8AC3E}">
        <p14:creationId xmlns:p14="http://schemas.microsoft.com/office/powerpoint/2010/main" val="3308068879"/>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BDE55-C191-CD0A-A0EA-4FBE09D298D2}"/>
              </a:ext>
            </a:extLst>
          </p:cNvPr>
          <p:cNvSpPr>
            <a:spLocks noGrp="1"/>
          </p:cNvSpPr>
          <p:nvPr>
            <p:ph type="ctrTitle"/>
          </p:nvPr>
        </p:nvSpPr>
        <p:spPr>
          <a:xfrm>
            <a:off x="540752" y="242046"/>
            <a:ext cx="10782300" cy="1460749"/>
          </a:xfrm>
        </p:spPr>
        <p:txBody>
          <a:bodyPr/>
          <a:lstStyle/>
          <a:p>
            <a:r>
              <a:rPr lang="en-US" sz="5400" b="1" dirty="0">
                <a:latin typeface="Corbel Light" panose="020B0303020204020204" pitchFamily="34" charset="0"/>
              </a:rPr>
              <a:t>Plasma arc melting</a:t>
            </a:r>
            <a:endParaRPr lang="en-US" b="1" dirty="0">
              <a:latin typeface="Corbel Light" panose="020B0303020204020204" pitchFamily="34" charset="0"/>
            </a:endParaRPr>
          </a:p>
        </p:txBody>
      </p:sp>
      <p:sp>
        <p:nvSpPr>
          <p:cNvPr id="3" name="Subtitle 2">
            <a:extLst>
              <a:ext uri="{FF2B5EF4-FFF2-40B4-BE49-F238E27FC236}">
                <a16:creationId xmlns:a16="http://schemas.microsoft.com/office/drawing/2014/main" id="{C2BA3C9F-27AC-E822-CA3D-9EB4DB9921D9}"/>
              </a:ext>
            </a:extLst>
          </p:cNvPr>
          <p:cNvSpPr>
            <a:spLocks noGrp="1"/>
          </p:cNvSpPr>
          <p:nvPr>
            <p:ph type="subTitle" idx="1"/>
          </p:nvPr>
        </p:nvSpPr>
        <p:spPr>
          <a:xfrm>
            <a:off x="540752" y="1891054"/>
            <a:ext cx="9354961" cy="4142193"/>
          </a:xfrm>
        </p:spPr>
        <p:txBody>
          <a:bodyPr>
            <a:noAutofit/>
          </a:bodyPr>
          <a:lstStyle/>
          <a:p>
            <a:pPr marL="457200" indent="-457200">
              <a:buFont typeface="Arial" panose="020B0604020202020204" pitchFamily="34" charset="0"/>
              <a:buChar char="•"/>
            </a:pPr>
            <a:endParaRPr lang="en-US" sz="2000" b="1" dirty="0">
              <a:latin typeface="Corbel Light" panose="020B0303020204020204" pitchFamily="34" charset="0"/>
            </a:endParaRPr>
          </a:p>
          <a:p>
            <a:pPr marL="457200" indent="-457200">
              <a:buFont typeface="Arial" panose="020B0604020202020204" pitchFamily="34" charset="0"/>
              <a:buChar char="•"/>
            </a:pPr>
            <a:endParaRPr lang="en-US" sz="2000" b="1" dirty="0">
              <a:latin typeface="Corbel Light" panose="020B0303020204020204" pitchFamily="34" charset="0"/>
            </a:endParaRPr>
          </a:p>
          <a:p>
            <a:pPr marL="457200" indent="-457200">
              <a:buFont typeface="Arial" panose="020B0604020202020204" pitchFamily="34" charset="0"/>
              <a:buChar char="•"/>
            </a:pPr>
            <a:endParaRPr lang="en-US" sz="2000" b="1" dirty="0">
              <a:latin typeface="Corbel Light" panose="020B0303020204020204" pitchFamily="34" charset="0"/>
            </a:endParaRPr>
          </a:p>
        </p:txBody>
      </p:sp>
      <p:sp>
        <p:nvSpPr>
          <p:cNvPr id="4" name="Content Placeholder 2">
            <a:extLst>
              <a:ext uri="{FF2B5EF4-FFF2-40B4-BE49-F238E27FC236}">
                <a16:creationId xmlns:a16="http://schemas.microsoft.com/office/drawing/2014/main" id="{EC5576AE-DD17-5321-FED8-A6451FEAC17C}"/>
              </a:ext>
            </a:extLst>
          </p:cNvPr>
          <p:cNvSpPr txBox="1">
            <a:spLocks/>
          </p:cNvSpPr>
          <p:nvPr/>
        </p:nvSpPr>
        <p:spPr>
          <a:xfrm>
            <a:off x="795511" y="1800684"/>
            <a:ext cx="10974592" cy="684247"/>
          </a:xfrm>
          <a:prstGeom prst="rect">
            <a:avLst/>
          </a:prstGeom>
        </p:spPr>
        <p:txBody>
          <a:bodyPr vert="horz" lIns="91440" tIns="45720" rIns="91440" bIns="45720" rtlCol="0">
            <a:normAutofit/>
          </a:bodyPr>
          <a:lstStyle>
            <a:lvl1pPr marL="0" indent="0" algn="l" defTabSz="914400" rtl="0" eaLnBrk="1" latinLnBrk="0" hangingPunct="1">
              <a:lnSpc>
                <a:spcPct val="85000"/>
              </a:lnSpc>
              <a:spcBef>
                <a:spcPts val="1300"/>
              </a:spcBef>
              <a:buFont typeface="Arial" pitchFamily="34" charset="0"/>
              <a:buNone/>
              <a:defRPr sz="3200" kern="1200">
                <a:solidFill>
                  <a:schemeClr val="bg1"/>
                </a:solidFill>
                <a:latin typeface="+mj-lt"/>
                <a:ea typeface="+mn-ea"/>
                <a:cs typeface="+mn-cs"/>
              </a:defRPr>
            </a:lvl1pPr>
            <a:lvl2pPr marL="457200" indent="0" algn="ctr" defTabSz="914400" rtl="0" eaLnBrk="1" latinLnBrk="0" hangingPunct="1">
              <a:lnSpc>
                <a:spcPct val="85000"/>
              </a:lnSpc>
              <a:spcBef>
                <a:spcPts val="600"/>
              </a:spcBef>
              <a:buFont typeface="Arial" pitchFamily="34" charset="0"/>
              <a:buNone/>
              <a:defRPr sz="2800" kern="1200">
                <a:solidFill>
                  <a:schemeClr val="tx1">
                    <a:lumMod val="85000"/>
                    <a:lumOff val="15000"/>
                  </a:schemeClr>
                </a:solidFill>
                <a:latin typeface="+mn-lt"/>
                <a:ea typeface="+mn-ea"/>
                <a:cs typeface="+mn-cs"/>
              </a:defRPr>
            </a:lvl2pPr>
            <a:lvl3pPr marL="914400" indent="0" algn="ctr" defTabSz="914400" rtl="0" eaLnBrk="1" latinLnBrk="0" hangingPunct="1">
              <a:lnSpc>
                <a:spcPct val="85000"/>
              </a:lnSpc>
              <a:spcBef>
                <a:spcPts val="600"/>
              </a:spcBef>
              <a:buFont typeface="Arial" pitchFamily="34" charset="0"/>
              <a:buNone/>
              <a:defRPr sz="2400" i="1" kern="1200">
                <a:solidFill>
                  <a:schemeClr val="tx1">
                    <a:lumMod val="85000"/>
                    <a:lumOff val="15000"/>
                  </a:schemeClr>
                </a:solidFill>
                <a:latin typeface="+mn-lt"/>
                <a:ea typeface="+mn-ea"/>
                <a:cs typeface="+mn-cs"/>
              </a:defRPr>
            </a:lvl3pPr>
            <a:lvl4pPr marL="1371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9pPr>
          </a:lstStyle>
          <a:p>
            <a:pPr>
              <a:lnSpc>
                <a:spcPct val="100000"/>
              </a:lnSpc>
            </a:pPr>
            <a:r>
              <a:rPr lang="en-IN" sz="1800" dirty="0">
                <a:latin typeface="Calibri" panose="020F0502020204030204" pitchFamily="34" charset="0"/>
                <a:ea typeface="Calibri" panose="020F0502020204030204" pitchFamily="34" charset="0"/>
                <a:cs typeface="Calibri" panose="020F0502020204030204" pitchFamily="34" charset="0"/>
              </a:rPr>
              <a:t>For the melting and remelting of alloys like Zr4, which contain larger amounts of alloying elements with high vapor pressure that would evaporate under deep vacuum conditions, the plasma arc melting process (PAM) is chosen. </a:t>
            </a:r>
          </a:p>
          <a:p>
            <a:pPr>
              <a:lnSpc>
                <a:spcPct val="100000"/>
              </a:lnSpc>
            </a:pPr>
            <a:endParaRPr lang="en-IN" sz="1800"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6DEB9276-6D31-F606-7F03-C01ACB443498}"/>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Effect>
                      <a14:brightnessContrast bright="20000" contrast="40000"/>
                    </a14:imgEffect>
                  </a14:imgLayer>
                </a14:imgProps>
              </a:ext>
              <a:ext uri="{28A0092B-C50C-407E-A947-70E740481C1C}">
                <a14:useLocalDpi xmlns:a14="http://schemas.microsoft.com/office/drawing/2010/main" val="0"/>
              </a:ext>
            </a:extLst>
          </a:blip>
          <a:srcRect l="15000" t="4849" r="22794" b="16039"/>
          <a:stretch/>
        </p:blipFill>
        <p:spPr>
          <a:xfrm>
            <a:off x="2296287" y="2673190"/>
            <a:ext cx="7501710" cy="394276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7696079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96009-1295-D91D-587C-DE228F99C2EC}"/>
              </a:ext>
            </a:extLst>
          </p:cNvPr>
          <p:cNvSpPr>
            <a:spLocks noGrp="1"/>
          </p:cNvSpPr>
          <p:nvPr>
            <p:ph type="title"/>
          </p:nvPr>
        </p:nvSpPr>
        <p:spPr>
          <a:xfrm>
            <a:off x="709612" y="204565"/>
            <a:ext cx="10772775" cy="1658198"/>
          </a:xfrm>
        </p:spPr>
        <p:txBody>
          <a:bodyPr/>
          <a:lstStyle/>
          <a:p>
            <a:r>
              <a:rPr lang="en-US" dirty="0"/>
              <a:t>Working </a:t>
            </a:r>
            <a:endParaRPr lang="en-IN" dirty="0"/>
          </a:p>
        </p:txBody>
      </p:sp>
      <p:sp>
        <p:nvSpPr>
          <p:cNvPr id="4" name="TextBox 3">
            <a:extLst>
              <a:ext uri="{FF2B5EF4-FFF2-40B4-BE49-F238E27FC236}">
                <a16:creationId xmlns:a16="http://schemas.microsoft.com/office/drawing/2014/main" id="{4B9BC0B1-F293-8360-3B3B-46A32E0019E3}"/>
              </a:ext>
            </a:extLst>
          </p:cNvPr>
          <p:cNvSpPr txBox="1"/>
          <p:nvPr/>
        </p:nvSpPr>
        <p:spPr>
          <a:xfrm>
            <a:off x="1111045" y="1574966"/>
            <a:ext cx="9822425" cy="2585323"/>
          </a:xfrm>
          <a:prstGeom prst="rect">
            <a:avLst/>
          </a:prstGeom>
          <a:noFill/>
        </p:spPr>
        <p:txBody>
          <a:bodyPr wrap="square">
            <a:spAutoFit/>
          </a:bodyPr>
          <a:lstStyle/>
          <a:p>
            <a:pPr marL="285750" indent="-285750" algn="just">
              <a:lnSpc>
                <a:spcPct val="100000"/>
              </a:lnSpc>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The plasma arc melting unit is typically used for reprocessing the scrap if zirconium alloy produced in the nuclear industries. </a:t>
            </a:r>
          </a:p>
          <a:p>
            <a:pPr marL="285750" indent="-285750" algn="just">
              <a:lnSpc>
                <a:spcPct val="100000"/>
              </a:lnSpc>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The equipment comprises of a horizontal cylindrical steel chamber connected to high vacuum pumping system. The main chamber is water cooled copper hearth for loading massive scrap. </a:t>
            </a:r>
          </a:p>
          <a:p>
            <a:pPr marL="285750" indent="-285750" algn="just">
              <a:lnSpc>
                <a:spcPct val="100000"/>
              </a:lnSpc>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The cathode having annular gap around it injects the inert gas which can be helium or argon, at low pressure to act for plasma medium. The work is used as an anode. </a:t>
            </a:r>
          </a:p>
          <a:p>
            <a:pPr marL="285750" indent="-285750" algn="just">
              <a:lnSpc>
                <a:spcPct val="100000"/>
              </a:lnSpc>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In the beginning, a high voltage is applied to ionize the gas Positive ions raise the temperature of the cathode by bombarding with it and the temperature of the cathode is raised more than 2000k. And the cathode emits electrons and these from the cathode and plasma hit the work causing it to melt. </a:t>
            </a:r>
            <a:endParaRPr lang="en-IN" sz="1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0677203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1FB13-1C82-B075-3435-9DE78043E5D7}"/>
              </a:ext>
            </a:extLst>
          </p:cNvPr>
          <p:cNvSpPr>
            <a:spLocks noGrp="1"/>
          </p:cNvSpPr>
          <p:nvPr>
            <p:ph type="title"/>
          </p:nvPr>
        </p:nvSpPr>
        <p:spPr>
          <a:xfrm>
            <a:off x="657224" y="499533"/>
            <a:ext cx="10772775" cy="896648"/>
          </a:xfrm>
        </p:spPr>
        <p:txBody>
          <a:bodyPr>
            <a:normAutofit/>
          </a:bodyPr>
          <a:lstStyle/>
          <a:p>
            <a:r>
              <a:rPr lang="en-US" sz="4000" dirty="0"/>
              <a:t>Principle</a:t>
            </a:r>
            <a:endParaRPr lang="en-IN" sz="4000" dirty="0"/>
          </a:p>
        </p:txBody>
      </p:sp>
      <p:sp>
        <p:nvSpPr>
          <p:cNvPr id="4" name="TextBox 3">
            <a:extLst>
              <a:ext uri="{FF2B5EF4-FFF2-40B4-BE49-F238E27FC236}">
                <a16:creationId xmlns:a16="http://schemas.microsoft.com/office/drawing/2014/main" id="{A8B3C3B1-3885-5C73-6116-FD19DEB793BB}"/>
              </a:ext>
            </a:extLst>
          </p:cNvPr>
          <p:cNvSpPr txBox="1"/>
          <p:nvPr/>
        </p:nvSpPr>
        <p:spPr>
          <a:xfrm>
            <a:off x="1002891" y="1396181"/>
            <a:ext cx="10427108" cy="1569660"/>
          </a:xfrm>
          <a:prstGeom prst="rect">
            <a:avLst/>
          </a:prstGeom>
          <a:noFill/>
        </p:spPr>
        <p:txBody>
          <a:bodyPr wrap="square">
            <a:spAutoFit/>
          </a:bodyPr>
          <a:lstStyle/>
          <a:p>
            <a:pPr marL="86995" marR="833755" indent="-6350" algn="just">
              <a:spcAft>
                <a:spcPts val="560"/>
              </a:spcAft>
            </a:pPr>
            <a:r>
              <a:rPr lang="en-IN" sz="1800" dirty="0">
                <a:solidFill>
                  <a:srgbClr val="000000"/>
                </a:solidFill>
                <a:effectLst/>
                <a:latin typeface="Calibri" panose="020F0502020204030204" pitchFamily="34" charset="0"/>
                <a:ea typeface="Calibri" panose="020F0502020204030204" pitchFamily="34" charset="0"/>
              </a:rPr>
              <a:t>Using plasma arc melting, the metal is melted under inert gas atmosphere (usually Helium or Argon) in a pressure range between 400 – 1,200 mbar abs. The plasma arc torch column provides the heat source with maximum temperatures well above 15,000 K. Under these process conditions evaporation of alloying elements can be suppressed and complex alloy compositions can be produced.</a:t>
            </a:r>
            <a:r>
              <a:rPr lang="en-IN" sz="2400" b="1" dirty="0">
                <a:solidFill>
                  <a:srgbClr val="000000"/>
                </a:solidFill>
                <a:effectLst/>
                <a:latin typeface="Calibri" panose="020F0502020204030204" pitchFamily="34" charset="0"/>
                <a:ea typeface="Calibri" panose="020F0502020204030204" pitchFamily="34" charset="0"/>
              </a:rPr>
              <a:t> </a:t>
            </a:r>
            <a:endParaRPr lang="en-IN" sz="1800" dirty="0">
              <a:solidFill>
                <a:srgbClr val="000000"/>
              </a:solidFill>
              <a:effectLst/>
              <a:latin typeface="Calibri" panose="020F0502020204030204" pitchFamily="34" charset="0"/>
              <a:ea typeface="Calibri" panose="020F0502020204030204" pitchFamily="34" charset="0"/>
            </a:endParaRPr>
          </a:p>
        </p:txBody>
      </p:sp>
      <p:sp>
        <p:nvSpPr>
          <p:cNvPr id="10" name="TextBox 9">
            <a:extLst>
              <a:ext uri="{FF2B5EF4-FFF2-40B4-BE49-F238E27FC236}">
                <a16:creationId xmlns:a16="http://schemas.microsoft.com/office/drawing/2014/main" id="{052B26E9-6604-5650-D611-10596D50EA08}"/>
              </a:ext>
            </a:extLst>
          </p:cNvPr>
          <p:cNvSpPr txBox="1"/>
          <p:nvPr/>
        </p:nvSpPr>
        <p:spPr>
          <a:xfrm>
            <a:off x="1002890" y="3666098"/>
            <a:ext cx="10427110" cy="2252924"/>
          </a:xfrm>
          <a:prstGeom prst="rect">
            <a:avLst/>
          </a:prstGeom>
          <a:noFill/>
        </p:spPr>
        <p:txBody>
          <a:bodyPr wrap="square">
            <a:spAutoFit/>
          </a:bodyPr>
          <a:lstStyle/>
          <a:p>
            <a:pPr marL="342900" marR="833755" lvl="0" indent="-342900" algn="just" fontAlgn="base">
              <a:lnSpc>
                <a:spcPct val="110000"/>
              </a:lnSpc>
              <a:spcAft>
                <a:spcPts val="220"/>
              </a:spcAft>
              <a:buClr>
                <a:srgbClr val="000000"/>
              </a:buClr>
              <a:buSzPts val="1200"/>
              <a:buFont typeface="Arial" panose="020B0604020202020204" pitchFamily="34" charset="0"/>
              <a:buChar char="•"/>
            </a:pPr>
            <a:r>
              <a:rPr lang="en-IN" sz="1800" b="1"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Plasma Gas:</a:t>
            </a:r>
            <a:r>
              <a:rPr lang="en-IN" sz="1800"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 The gas commonly used is argon because of its excellent shielding properties which are useful in preventing the contamination. </a:t>
            </a:r>
          </a:p>
          <a:p>
            <a:pPr marL="342900" marR="833755" lvl="0" indent="-342900" algn="just" fontAlgn="base">
              <a:lnSpc>
                <a:spcPct val="110000"/>
              </a:lnSpc>
              <a:spcAft>
                <a:spcPts val="230"/>
              </a:spcAft>
              <a:buClr>
                <a:srgbClr val="000000"/>
              </a:buClr>
              <a:buSzPts val="1200"/>
              <a:buFont typeface="Arial" panose="020B0604020202020204" pitchFamily="34" charset="0"/>
              <a:buChar char="•"/>
            </a:pPr>
            <a:r>
              <a:rPr lang="en-IN" sz="1800" b="1"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Plasma Pressure:</a:t>
            </a:r>
            <a:r>
              <a:rPr lang="en-IN" sz="1800"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 The plasma pressure is controlled by the plasma current and gas used. Higher plasma pressure is always recommended an in high pressure homogeneous mixing is done and the melting is done with higher efficiency.  </a:t>
            </a:r>
          </a:p>
          <a:p>
            <a:pPr marL="342900" marR="833755" lvl="0" indent="-342900" algn="just" fontAlgn="base">
              <a:lnSpc>
                <a:spcPct val="110000"/>
              </a:lnSpc>
              <a:spcAft>
                <a:spcPts val="1150"/>
              </a:spcAft>
              <a:buClr>
                <a:srgbClr val="000000"/>
              </a:buClr>
              <a:buSzPts val="1200"/>
              <a:buFont typeface="Arial" panose="020B0604020202020204" pitchFamily="34" charset="0"/>
              <a:buChar char="•"/>
            </a:pPr>
            <a:r>
              <a:rPr lang="en-IN" sz="1800" b="1"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Arc Current:</a:t>
            </a:r>
            <a:r>
              <a:rPr lang="en-IN" sz="1800" u="none" strike="noStrike" dirty="0">
                <a:solidFill>
                  <a:srgbClr val="000000"/>
                </a:solidFill>
                <a:effectLst/>
                <a:uFill>
                  <a:solidFill>
                    <a:srgbClr val="000000"/>
                  </a:solidFill>
                </a:uFill>
                <a:latin typeface="Calibri" panose="020F0502020204030204" pitchFamily="34" charset="0"/>
                <a:ea typeface="Arial" panose="020B0604020202020204" pitchFamily="34" charset="0"/>
                <a:cs typeface="Calibri" panose="020F0502020204030204" pitchFamily="34" charset="0"/>
              </a:rPr>
              <a:t> With high arc current the melting power will decrease and the rate of melting will also be less, which is not economical and may lead to uneven mixing of materials. </a:t>
            </a:r>
          </a:p>
        </p:txBody>
      </p:sp>
      <p:sp>
        <p:nvSpPr>
          <p:cNvPr id="3" name="Title 1">
            <a:extLst>
              <a:ext uri="{FF2B5EF4-FFF2-40B4-BE49-F238E27FC236}">
                <a16:creationId xmlns:a16="http://schemas.microsoft.com/office/drawing/2014/main" id="{7EB4BE7B-DAC4-EB19-09B5-BAE6995E8D9C}"/>
              </a:ext>
            </a:extLst>
          </p:cNvPr>
          <p:cNvSpPr txBox="1">
            <a:spLocks/>
          </p:cNvSpPr>
          <p:nvPr/>
        </p:nvSpPr>
        <p:spPr>
          <a:xfrm>
            <a:off x="657223" y="2867646"/>
            <a:ext cx="10772775" cy="89664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000" dirty="0"/>
              <a:t>Parameters</a:t>
            </a:r>
            <a:endParaRPr lang="en-IN" sz="4000" dirty="0"/>
          </a:p>
        </p:txBody>
      </p:sp>
    </p:spTree>
    <p:extLst>
      <p:ext uri="{BB962C8B-B14F-4D97-AF65-F5344CB8AC3E}">
        <p14:creationId xmlns:p14="http://schemas.microsoft.com/office/powerpoint/2010/main" val="1505085590"/>
      </p:ext>
    </p:extLst>
  </p:cSld>
  <p:clrMapOvr>
    <a:masterClrMapping/>
  </p:clrMapOvr>
  <p:transition spd="slow">
    <p:wipe/>
  </p:transition>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emplate>TM03457491[[fn=Metropolitan]]</Template>
  <TotalTime>271</TotalTime>
  <Words>1440</Words>
  <Application>Microsoft Office PowerPoint</Application>
  <PresentationFormat>Widescreen</PresentationFormat>
  <Paragraphs>134</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Corbel Light</vt:lpstr>
      <vt:lpstr>Metropolitan</vt:lpstr>
      <vt:lpstr>PowerPoint Presentation</vt:lpstr>
      <vt:lpstr>PowerPoint Presentation</vt:lpstr>
      <vt:lpstr>Production Facilities </vt:lpstr>
      <vt:lpstr>PowerPoint Presentation</vt:lpstr>
      <vt:lpstr>Nuclear Reactor</vt:lpstr>
      <vt:lpstr>Pressurized heavy water reactor</vt:lpstr>
      <vt:lpstr>Plasma arc melting</vt:lpstr>
      <vt:lpstr>Working </vt:lpstr>
      <vt:lpstr>Principle</vt:lpstr>
      <vt:lpstr>PowerPoint Presentation</vt:lpstr>
      <vt:lpstr>PowerPoint Presentation</vt:lpstr>
      <vt:lpstr>Manufacturing of sheets</vt:lpstr>
      <vt:lpstr>Procedure</vt:lpstr>
      <vt:lpstr>PowerPoint Presentation</vt:lpstr>
      <vt:lpstr>Fuel bundle products</vt:lpstr>
      <vt:lpstr>Control rods</vt:lpstr>
      <vt:lpstr>Conclusion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 vardhan Bhukya</dc:creator>
  <cp:lastModifiedBy>Swarna Mallika</cp:lastModifiedBy>
  <cp:revision>8</cp:revision>
  <dcterms:created xsi:type="dcterms:W3CDTF">2022-11-02T09:27:30Z</dcterms:created>
  <dcterms:modified xsi:type="dcterms:W3CDTF">2022-11-02T16:22:54Z</dcterms:modified>
</cp:coreProperties>
</file>

<file path=docProps/thumbnail.jpeg>
</file>